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274" r:id="rId2"/>
    <p:sldId id="258" r:id="rId3"/>
    <p:sldId id="261" r:id="rId4"/>
    <p:sldId id="257" r:id="rId5"/>
    <p:sldId id="259" r:id="rId6"/>
    <p:sldId id="260" r:id="rId7"/>
    <p:sldId id="345" r:id="rId8"/>
    <p:sldId id="262" r:id="rId9"/>
    <p:sldId id="264" r:id="rId10"/>
    <p:sldId id="263" r:id="rId11"/>
    <p:sldId id="265" r:id="rId12"/>
    <p:sldId id="266" r:id="rId13"/>
    <p:sldId id="335" r:id="rId14"/>
    <p:sldId id="269" r:id="rId15"/>
    <p:sldId id="270" r:id="rId16"/>
    <p:sldId id="275" r:id="rId17"/>
    <p:sldId id="327" r:id="rId18"/>
    <p:sldId id="326" r:id="rId19"/>
    <p:sldId id="277" r:id="rId20"/>
    <p:sldId id="278" r:id="rId21"/>
    <p:sldId id="279" r:id="rId22"/>
    <p:sldId id="328" r:id="rId23"/>
    <p:sldId id="280" r:id="rId24"/>
    <p:sldId id="281" r:id="rId25"/>
    <p:sldId id="336" r:id="rId26"/>
    <p:sldId id="283" r:id="rId27"/>
    <p:sldId id="284" r:id="rId28"/>
    <p:sldId id="285" r:id="rId29"/>
    <p:sldId id="286" r:id="rId30"/>
    <p:sldId id="287" r:id="rId31"/>
    <p:sldId id="337" r:id="rId32"/>
    <p:sldId id="289" r:id="rId33"/>
    <p:sldId id="290" r:id="rId34"/>
    <p:sldId id="292" r:id="rId35"/>
    <p:sldId id="329" r:id="rId36"/>
    <p:sldId id="330" r:id="rId37"/>
    <p:sldId id="293" r:id="rId38"/>
    <p:sldId id="294" r:id="rId39"/>
    <p:sldId id="295" r:id="rId40"/>
    <p:sldId id="338" r:id="rId41"/>
    <p:sldId id="297" r:id="rId42"/>
    <p:sldId id="298" r:id="rId43"/>
    <p:sldId id="299" r:id="rId44"/>
    <p:sldId id="300" r:id="rId45"/>
    <p:sldId id="339" r:id="rId46"/>
    <p:sldId id="302" r:id="rId47"/>
    <p:sldId id="303" r:id="rId48"/>
    <p:sldId id="304" r:id="rId49"/>
    <p:sldId id="331" r:id="rId50"/>
    <p:sldId id="305" r:id="rId51"/>
    <p:sldId id="340" r:id="rId52"/>
    <p:sldId id="307" r:id="rId53"/>
    <p:sldId id="308" r:id="rId54"/>
    <p:sldId id="309" r:id="rId55"/>
    <p:sldId id="310" r:id="rId56"/>
    <p:sldId id="311" r:id="rId57"/>
    <p:sldId id="312" r:id="rId58"/>
    <p:sldId id="341" r:id="rId59"/>
    <p:sldId id="314" r:id="rId60"/>
    <p:sldId id="315" r:id="rId61"/>
    <p:sldId id="316" r:id="rId62"/>
    <p:sldId id="333" r:id="rId63"/>
    <p:sldId id="332" r:id="rId64"/>
    <p:sldId id="344" r:id="rId65"/>
    <p:sldId id="342" r:id="rId66"/>
    <p:sldId id="321" r:id="rId67"/>
    <p:sldId id="322" r:id="rId68"/>
    <p:sldId id="323" r:id="rId69"/>
    <p:sldId id="324" r:id="rId70"/>
    <p:sldId id="325" r:id="rId71"/>
    <p:sldId id="343" r:id="rId72"/>
    <p:sldId id="334" r:id="rId73"/>
  </p:sldIdLst>
  <p:sldSz cx="12192000" cy="6858000"/>
  <p:notesSz cx="6669088" cy="97536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y, E." initials="KE" lastIdx="16" clrIdx="0">
    <p:extLst>
      <p:ext uri="{19B8F6BF-5375-455C-9EA6-DF929625EA0E}">
        <p15:presenceInfo xmlns:p15="http://schemas.microsoft.com/office/powerpoint/2012/main" userId="S-1-5-21-4161932319-1924619431-542423428-10673" providerId="AD"/>
      </p:ext>
    </p:extLst>
  </p:cmAuthor>
  <p:cmAuthor id="2" name="PS" initials="PS" lastIdx="32" clrIdx="1">
    <p:extLst>
      <p:ext uri="{19B8F6BF-5375-455C-9EA6-DF929625EA0E}">
        <p15:presenceInfo xmlns:p15="http://schemas.microsoft.com/office/powerpoint/2012/main" userId="PS" providerId="None"/>
      </p:ext>
    </p:extLst>
  </p:cmAuthor>
  <p:cmAuthor id="3" name="JITs Network Secretariat" initials="JNS" lastIdx="20" clrIdx="2">
    <p:extLst>
      <p:ext uri="{19B8F6BF-5375-455C-9EA6-DF929625EA0E}">
        <p15:presenceInfo xmlns:p15="http://schemas.microsoft.com/office/powerpoint/2012/main" userId="JITs Network Secretariat" providerId="None"/>
      </p:ext>
    </p:extLst>
  </p:cmAuthor>
  <p:cmAuthor id="4" name="JNS" initials="JNS" lastIdx="6" clrIdx="3">
    <p:extLst>
      <p:ext uri="{19B8F6BF-5375-455C-9EA6-DF929625EA0E}">
        <p15:presenceInfo xmlns:p15="http://schemas.microsoft.com/office/powerpoint/2012/main" userId="JN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4F15"/>
    <a:srgbClr val="156082"/>
    <a:srgbClr val="042433"/>
    <a:srgbClr val="CED6DA"/>
    <a:srgbClr val="FFFFFF"/>
    <a:srgbClr val="E5E9EB"/>
    <a:srgbClr val="C6D0D4"/>
    <a:srgbClr val="CFD7DB"/>
    <a:srgbClr val="D7DDE1"/>
    <a:srgbClr val="F3D4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7" autoAdjust="0"/>
    <p:restoredTop sz="43321" autoAdjust="0"/>
  </p:normalViewPr>
  <p:slideViewPr>
    <p:cSldViewPr snapToGrid="0">
      <p:cViewPr>
        <p:scale>
          <a:sx n="33" d="100"/>
          <a:sy n="33" d="100"/>
        </p:scale>
        <p:origin x="3366" y="342"/>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p:scale>
          <a:sx n="100" d="100"/>
          <a:sy n="100" d="100"/>
        </p:scale>
        <p:origin x="2458" y="-110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DE23BAB0-22C7-460E-B8CE-9F665AF5EC9F}" type="datetimeFigureOut">
              <a:rPr lang="en-GB" smtClean="0"/>
              <a:t>28/05/2025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8F1F0815-2217-4BA2-9DD9-9D15C3ABC969}" type="slidenum">
              <a:rPr lang="en-GB" smtClean="0"/>
              <a:t>‹#›</a:t>
            </a:fld>
            <a:endParaRPr lang="en-GB"/>
          </a:p>
        </p:txBody>
      </p:sp>
    </p:spTree>
    <p:extLst>
      <p:ext uri="{BB962C8B-B14F-4D97-AF65-F5344CB8AC3E}">
        <p14:creationId xmlns:p14="http://schemas.microsoft.com/office/powerpoint/2010/main" val="1990097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200FEC67-666E-456F-B795-2275116EA7F5}" type="datetimeFigureOut">
              <a:rPr lang="en-BE" smtClean="0"/>
              <a:t>05/28/2025</a:t>
            </a:fld>
            <a:endParaRPr lang="en-BE"/>
          </a:p>
        </p:txBody>
      </p:sp>
      <p:sp>
        <p:nvSpPr>
          <p:cNvPr id="4" name="Slide Image Placeholder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DA4B801-E864-4EA4-88EA-B7D6585B236C}" type="slidenum">
              <a:rPr lang="en-BE" smtClean="0"/>
              <a:t>‹#›</a:t>
            </a:fld>
            <a:endParaRPr lang="en-BE"/>
          </a:p>
        </p:txBody>
      </p:sp>
    </p:spTree>
    <p:extLst>
      <p:ext uri="{BB962C8B-B14F-4D97-AF65-F5344CB8AC3E}">
        <p14:creationId xmlns:p14="http://schemas.microsoft.com/office/powerpoint/2010/main" val="1674315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3717B-8BB5-B88B-8561-4D75F4D18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35A48-486A-21CC-0A60-BE38C6E69C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C483E-0581-DB5D-7D51-88BFD438630A}"/>
              </a:ext>
            </a:extLst>
          </p:cNvPr>
          <p:cNvSpPr>
            <a:spLocks noGrp="1"/>
          </p:cNvSpPr>
          <p:nvPr>
            <p:ph type="body" idx="1"/>
          </p:nvPr>
        </p:nvSpPr>
        <p:spPr/>
        <p:txBody>
          <a:bodyPr/>
          <a:lstStyle/>
          <a:p>
            <a:endParaRPr lang="en-US" baseline="0" dirty="0" smtClean="0"/>
          </a:p>
        </p:txBody>
      </p:sp>
      <p:sp>
        <p:nvSpPr>
          <p:cNvPr id="4" name="Slide Number Placeholder 3">
            <a:extLst>
              <a:ext uri="{FF2B5EF4-FFF2-40B4-BE49-F238E27FC236}">
                <a16:creationId xmlns:a16="http://schemas.microsoft.com/office/drawing/2014/main" id="{73D00B76-AFAA-3560-C310-D456DF7C5F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4B801-E864-4EA4-88EA-B7D6585B236C}"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7211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Salla</a:t>
            </a:r>
            <a:r>
              <a:rPr lang="en-GB" dirty="0" smtClean="0"/>
              <a:t>, an experienced prosecutor was appointed to the case. </a:t>
            </a:r>
          </a:p>
          <a:p>
            <a:endParaRPr lang="en-GB" dirty="0" smtClean="0"/>
          </a:p>
          <a:p>
            <a:r>
              <a:rPr lang="en-GB" dirty="0" smtClean="0"/>
              <a:t>She was briefed by </a:t>
            </a:r>
            <a:r>
              <a:rPr lang="en-GB" dirty="0" err="1" smtClean="0"/>
              <a:t>Mattis</a:t>
            </a:r>
            <a:r>
              <a:rPr lang="en-GB" baseline="0" dirty="0" smtClean="0"/>
              <a:t> about the scale and complexity of the investigation. </a:t>
            </a:r>
          </a:p>
          <a:p>
            <a:endParaRPr lang="en-GB" baseline="0" dirty="0" smtClean="0"/>
          </a:p>
          <a:p>
            <a:r>
              <a:rPr lang="en-GB" baseline="0" dirty="0" smtClean="0"/>
              <a:t>At that moment neither the trail of the proceeds of crime nor the location of the organised criminal group could be identified.</a:t>
            </a:r>
          </a:p>
          <a:p>
            <a:endParaRPr lang="en-GB" dirty="0"/>
          </a:p>
          <a:p>
            <a:r>
              <a:rPr lang="en-GB" dirty="0" err="1" smtClean="0"/>
              <a:t>Mattis</a:t>
            </a:r>
            <a:r>
              <a:rPr lang="en-GB" dirty="0" smtClean="0"/>
              <a:t> </a:t>
            </a:r>
            <a:r>
              <a:rPr lang="en-GB" dirty="0"/>
              <a:t>also </a:t>
            </a:r>
            <a:r>
              <a:rPr lang="en-GB" dirty="0" smtClean="0"/>
              <a:t>talked to </a:t>
            </a:r>
            <a:r>
              <a:rPr lang="en-GB" dirty="0" err="1" smtClean="0"/>
              <a:t>Salla</a:t>
            </a:r>
            <a:r>
              <a:rPr lang="en-GB" dirty="0" smtClean="0"/>
              <a:t> about an idea of </a:t>
            </a:r>
            <a:r>
              <a:rPr lang="en-GB" dirty="0"/>
              <a:t>establishing a </a:t>
            </a:r>
            <a:r>
              <a:rPr lang="en-GB" dirty="0" smtClean="0"/>
              <a:t>JIT, due to the established links and complexity of the case.</a:t>
            </a:r>
            <a:endParaRPr lang="en-GB" dirty="0"/>
          </a:p>
        </p:txBody>
      </p:sp>
      <p:sp>
        <p:nvSpPr>
          <p:cNvPr id="4" name="Slide Number Placeholder 3"/>
          <p:cNvSpPr>
            <a:spLocks noGrp="1"/>
          </p:cNvSpPr>
          <p:nvPr>
            <p:ph type="sldNum" sz="quarter" idx="10"/>
          </p:nvPr>
        </p:nvSpPr>
        <p:spPr/>
        <p:txBody>
          <a:bodyPr/>
          <a:lstStyle/>
          <a:p>
            <a:fld id="{EDA4B801-E864-4EA4-88EA-B7D6585B236C}" type="slidenum">
              <a:rPr lang="en-BE" smtClean="0"/>
              <a:t>10</a:t>
            </a:fld>
            <a:endParaRPr lang="en-BE"/>
          </a:p>
        </p:txBody>
      </p:sp>
    </p:spTree>
    <p:extLst>
      <p:ext uri="{BB962C8B-B14F-4D97-AF65-F5344CB8AC3E}">
        <p14:creationId xmlns:p14="http://schemas.microsoft.com/office/powerpoint/2010/main" val="961418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a first step, based</a:t>
            </a:r>
            <a:r>
              <a:rPr lang="en-GB" baseline="0" dirty="0" smtClean="0"/>
              <a:t> on data provided by </a:t>
            </a:r>
            <a:r>
              <a:rPr lang="en-GB" baseline="0" dirty="0" err="1" smtClean="0"/>
              <a:t>Mattis</a:t>
            </a:r>
            <a:r>
              <a:rPr lang="en-GB" baseline="0" dirty="0" smtClean="0"/>
              <a:t>, </a:t>
            </a:r>
            <a:r>
              <a:rPr lang="en-GB" baseline="0" dirty="0" err="1" smtClean="0"/>
              <a:t>Salla</a:t>
            </a:r>
            <a:r>
              <a:rPr lang="en-GB" baseline="0" dirty="0" smtClean="0"/>
              <a:t> drafted and transmitted:</a:t>
            </a:r>
          </a:p>
          <a:p>
            <a:pPr marL="171450" indent="-171450">
              <a:buFont typeface="Arial" panose="020B0604020202020204" pitchFamily="34" charset="0"/>
              <a:buChar char="•"/>
            </a:pPr>
            <a:r>
              <a:rPr lang="en-GB" baseline="0" dirty="0" smtClean="0"/>
              <a:t>European Investigation Orders to France, the Netherlands and Sweden and </a:t>
            </a:r>
          </a:p>
          <a:p>
            <a:pPr marL="171450" indent="-171450">
              <a:buFont typeface="Arial" panose="020B0604020202020204" pitchFamily="34" charset="0"/>
              <a:buChar char="•"/>
            </a:pPr>
            <a:r>
              <a:rPr lang="en-GB" baseline="0" dirty="0" smtClean="0"/>
              <a:t>requests for Mutual Legal Assistance to the United Kingdom, Ukraine, the United States of America, Hong Kong and Taiwan.</a:t>
            </a:r>
          </a:p>
          <a:p>
            <a:pPr marL="0" indent="0">
              <a:buFont typeface="Arial" panose="020B0604020202020204" pitchFamily="34" charset="0"/>
              <a:buNone/>
            </a:pPr>
            <a:r>
              <a:rPr lang="en-GB" dirty="0" smtClean="0"/>
              <a:t>She was requesting information on the involved websites, used bank accounts and financial transactions.</a:t>
            </a:r>
            <a:endParaRPr lang="en-GB" baseline="0" dirty="0" smtClean="0"/>
          </a:p>
          <a:p>
            <a:pPr marL="171450" indent="-171450">
              <a:buFont typeface="Arial" panose="020B0604020202020204" pitchFamily="34" charset="0"/>
              <a:buChar char="•"/>
            </a:pPr>
            <a:endParaRPr lang="en-GB" baseline="0" dirty="0" smtClean="0">
              <a:solidFill>
                <a:srgbClr val="FF0000"/>
              </a:solidFill>
            </a:endParaRP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EDA4B801-E864-4EA4-88EA-B7D6585B236C}" type="slidenum">
              <a:rPr lang="en-BE" smtClean="0"/>
              <a:t>11</a:t>
            </a:fld>
            <a:endParaRPr lang="en-BE"/>
          </a:p>
        </p:txBody>
      </p:sp>
    </p:spTree>
    <p:extLst>
      <p:ext uri="{BB962C8B-B14F-4D97-AF65-F5344CB8AC3E}">
        <p14:creationId xmlns:p14="http://schemas.microsoft.com/office/powerpoint/2010/main" val="3783300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Salla</a:t>
            </a:r>
            <a:r>
              <a:rPr lang="en-GB" dirty="0" smtClean="0"/>
              <a:t> was</a:t>
            </a:r>
            <a:r>
              <a:rPr lang="en-GB" baseline="0" dirty="0" smtClean="0"/>
              <a:t> thinking what to do next, how to engage as efficiently as possible with other countries and find answers to the open questions in the investigation.</a:t>
            </a:r>
          </a:p>
          <a:p>
            <a:endParaRPr lang="en-GB" baseline="0" dirty="0" smtClean="0"/>
          </a:p>
          <a:p>
            <a:r>
              <a:rPr lang="en-GB" baseline="0" dirty="0" smtClean="0"/>
              <a:t>Here we have our first question - what do you think that </a:t>
            </a:r>
            <a:r>
              <a:rPr lang="en-GB" baseline="0" dirty="0" err="1" smtClean="0"/>
              <a:t>Salla</a:t>
            </a:r>
            <a:r>
              <a:rPr lang="en-GB" baseline="0" dirty="0" smtClean="0"/>
              <a:t> should do next</a:t>
            </a:r>
            <a:r>
              <a:rPr lang="en-GB" dirty="0" smtClean="0"/>
              <a:t> to facilitate the investigation</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EDA4B801-E864-4EA4-88EA-B7D6585B236C}" type="slidenum">
              <a:rPr lang="en-BE" smtClean="0"/>
              <a:t>12</a:t>
            </a:fld>
            <a:endParaRPr lang="en-BE"/>
          </a:p>
        </p:txBody>
      </p:sp>
    </p:spTree>
    <p:extLst>
      <p:ext uri="{BB962C8B-B14F-4D97-AF65-F5344CB8AC3E}">
        <p14:creationId xmlns:p14="http://schemas.microsoft.com/office/powerpoint/2010/main" val="4255096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13</a:t>
            </a:fld>
            <a:endParaRPr lang="en-BE"/>
          </a:p>
        </p:txBody>
      </p:sp>
    </p:spTree>
    <p:extLst>
      <p:ext uri="{BB962C8B-B14F-4D97-AF65-F5344CB8AC3E}">
        <p14:creationId xmlns:p14="http://schemas.microsoft.com/office/powerpoint/2010/main" val="1735429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14</a:t>
            </a:fld>
            <a:endParaRPr lang="en-BE"/>
          </a:p>
        </p:txBody>
      </p:sp>
    </p:spTree>
    <p:extLst>
      <p:ext uri="{BB962C8B-B14F-4D97-AF65-F5344CB8AC3E}">
        <p14:creationId xmlns:p14="http://schemas.microsoft.com/office/powerpoint/2010/main" val="854589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What</a:t>
            </a:r>
            <a:r>
              <a:rPr kumimoji="0" lang="en-GB" sz="1200" b="1" i="0" u="none" strike="noStrike" kern="1200" cap="none" spc="0" normalizeH="0" noProof="0" dirty="0" smtClean="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should </a:t>
            </a:r>
            <a:r>
              <a:rPr kumimoji="0" lang="en-GB" sz="1200" b="1" i="0" u="none" strike="noStrike" kern="1200" cap="none" spc="0" normalizeH="0" noProof="0" dirty="0" err="1" smtClean="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Salla</a:t>
            </a:r>
            <a:r>
              <a:rPr kumimoji="0" lang="en-GB" sz="1200" b="1" i="0" u="none" strike="noStrike" kern="1200" cap="none" spc="0" normalizeH="0" noProof="0" dirty="0" smtClean="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do next?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noProof="0" dirty="0" smtClean="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Wait for the EIOs/MLAs to be executed without any further steps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Contact the Eurojust National Desk to discuss the organisation of a coordination meeting with the involved countries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Contact the Finnish JIT National Expert to discuss setting up a JIT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Advise </a:t>
            </a:r>
            <a:r>
              <a:rPr lang="en-GB" sz="1200" dirty="0" err="1" smtClean="0">
                <a:solidFill>
                  <a:srgbClr val="156082"/>
                </a:solidFill>
                <a:latin typeface="Calibri" panose="020F0502020204030204" pitchFamily="34" charset="0"/>
                <a:ea typeface="Calibri" panose="020F0502020204030204" pitchFamily="34" charset="0"/>
                <a:cs typeface="Calibri" panose="020F0502020204030204" pitchFamily="34" charset="0"/>
              </a:rPr>
              <a:t>Mattis</a:t>
            </a: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 to continue working with the Finnish Europol Liaison Bureau and to provide them with as much information as required for database-driven analyses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Agree with </a:t>
            </a:r>
            <a:r>
              <a:rPr lang="en-GB" sz="1200" dirty="0" err="1" smtClean="0">
                <a:solidFill>
                  <a:srgbClr val="156082"/>
                </a:solidFill>
                <a:latin typeface="Calibri" panose="020F0502020204030204" pitchFamily="34" charset="0"/>
                <a:ea typeface="Calibri" panose="020F0502020204030204" pitchFamily="34" charset="0"/>
                <a:cs typeface="Calibri" panose="020F0502020204030204" pitchFamily="34" charset="0"/>
              </a:rPr>
              <a:t>Mattis</a:t>
            </a: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 to request an operational meeting at Europol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More than one answer</a:t>
            </a:r>
            <a:r>
              <a:rPr lang="en-GB" sz="1200" baseline="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 can be correct.</a:t>
            </a: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noProof="0" dirty="0" smtClean="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BE" dirty="0"/>
          </a:p>
        </p:txBody>
      </p:sp>
      <p:sp>
        <p:nvSpPr>
          <p:cNvPr id="4" name="Slide Number Placeholder 3"/>
          <p:cNvSpPr>
            <a:spLocks noGrp="1"/>
          </p:cNvSpPr>
          <p:nvPr>
            <p:ph type="sldNum" sz="quarter" idx="5"/>
          </p:nvPr>
        </p:nvSpPr>
        <p:spPr/>
        <p:txBody>
          <a:bodyPr/>
          <a:lstStyle/>
          <a:p>
            <a:fld id="{EDA4B801-E864-4EA4-88EA-B7D6585B236C}" type="slidenum">
              <a:rPr lang="en-BE" smtClean="0"/>
              <a:t>15</a:t>
            </a:fld>
            <a:endParaRPr lang="en-BE"/>
          </a:p>
        </p:txBody>
      </p:sp>
    </p:spTree>
    <p:extLst>
      <p:ext uri="{BB962C8B-B14F-4D97-AF65-F5344CB8AC3E}">
        <p14:creationId xmlns:p14="http://schemas.microsoft.com/office/powerpoint/2010/main" val="2282644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323AF-D7B0-1AD5-7358-CC56DFE39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15E76D-11BF-4E7D-8A79-95ACDF79C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F2CDED-C14D-5911-F8B0-C92CEA68BCF7}"/>
              </a:ext>
            </a:extLst>
          </p:cNvPr>
          <p:cNvSpPr>
            <a:spLocks noGrp="1"/>
          </p:cNvSpPr>
          <p:nvPr>
            <p:ph type="body" idx="1"/>
          </p:nvPr>
        </p:nvSpPr>
        <p:spPr/>
        <p:txBody>
          <a:bodyPr/>
          <a:lstStyle/>
          <a:p>
            <a:r>
              <a:rPr lang="en-GB" dirty="0" smtClean="0"/>
              <a:t>Answer A is not right – there is plenty that can be done</a:t>
            </a:r>
            <a:r>
              <a:rPr lang="en-GB" baseline="0" dirty="0" smtClean="0"/>
              <a:t> to make the investigation go further. </a:t>
            </a:r>
          </a:p>
          <a:p>
            <a:endParaRPr lang="en-GB" baseline="0" dirty="0" smtClean="0"/>
          </a:p>
          <a:p>
            <a:r>
              <a:rPr lang="en-GB" baseline="0" dirty="0" smtClean="0"/>
              <a:t>All other steps </a:t>
            </a:r>
            <a:r>
              <a:rPr lang="en-GB" dirty="0" smtClean="0"/>
              <a:t>could</a:t>
            </a:r>
            <a:r>
              <a:rPr lang="en-GB" baseline="0" dirty="0" smtClean="0"/>
              <a:t> be taken in the meanwhile. Let’s see how this went in our case!</a:t>
            </a:r>
            <a:endParaRPr lang="en-BE" dirty="0"/>
          </a:p>
        </p:txBody>
      </p:sp>
      <p:sp>
        <p:nvSpPr>
          <p:cNvPr id="4" name="Slide Number Placeholder 3">
            <a:extLst>
              <a:ext uri="{FF2B5EF4-FFF2-40B4-BE49-F238E27FC236}">
                <a16:creationId xmlns:a16="http://schemas.microsoft.com/office/drawing/2014/main" id="{8F7C0422-8E7C-81E5-B7B8-DB3EBDC7AB1A}"/>
              </a:ext>
            </a:extLst>
          </p:cNvPr>
          <p:cNvSpPr>
            <a:spLocks noGrp="1"/>
          </p:cNvSpPr>
          <p:nvPr>
            <p:ph type="sldNum" sz="quarter" idx="5"/>
          </p:nvPr>
        </p:nvSpPr>
        <p:spPr/>
        <p:txBody>
          <a:bodyPr/>
          <a:lstStyle/>
          <a:p>
            <a:fld id="{EDA4B801-E864-4EA4-88EA-B7D6585B236C}" type="slidenum">
              <a:rPr lang="en-BE" smtClean="0"/>
              <a:t>16</a:t>
            </a:fld>
            <a:endParaRPr lang="en-BE"/>
          </a:p>
        </p:txBody>
      </p:sp>
    </p:spTree>
    <p:extLst>
      <p:ext uri="{BB962C8B-B14F-4D97-AF65-F5344CB8AC3E}">
        <p14:creationId xmlns:p14="http://schemas.microsoft.com/office/powerpoint/2010/main" val="1009726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As a first step </a:t>
            </a:r>
            <a:r>
              <a:rPr lang="en-GB" baseline="0" dirty="0" err="1" smtClean="0"/>
              <a:t>Salla</a:t>
            </a:r>
            <a:r>
              <a:rPr lang="en-GB" baseline="0" dirty="0" smtClean="0"/>
              <a:t> contacted the Finnish JIT National Expert</a:t>
            </a:r>
          </a:p>
        </p:txBody>
      </p:sp>
      <p:sp>
        <p:nvSpPr>
          <p:cNvPr id="4" name="Slide Number Placeholder 3"/>
          <p:cNvSpPr>
            <a:spLocks noGrp="1"/>
          </p:cNvSpPr>
          <p:nvPr>
            <p:ph type="sldNum" sz="quarter" idx="5"/>
          </p:nvPr>
        </p:nvSpPr>
        <p:spPr/>
        <p:txBody>
          <a:bodyPr/>
          <a:lstStyle/>
          <a:p>
            <a:fld id="{EDA4B801-E864-4EA4-88EA-B7D6585B236C}" type="slidenum">
              <a:rPr lang="en-BE" smtClean="0"/>
              <a:t>17</a:t>
            </a:fld>
            <a:endParaRPr lang="en-BE"/>
          </a:p>
        </p:txBody>
      </p:sp>
    </p:spTree>
    <p:extLst>
      <p:ext uri="{BB962C8B-B14F-4D97-AF65-F5344CB8AC3E}">
        <p14:creationId xmlns:p14="http://schemas.microsoft.com/office/powerpoint/2010/main" val="2850853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CF317-791A-D6D8-CF4E-734C0D8EB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2C55E-7713-B378-BE14-163A84352F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EC9FF-A382-5A25-B622-9C9966443993}"/>
              </a:ext>
            </a:extLst>
          </p:cNvPr>
          <p:cNvSpPr>
            <a:spLocks noGrp="1"/>
          </p:cNvSpPr>
          <p:nvPr>
            <p:ph type="body" idx="1"/>
          </p:nvPr>
        </p:nvSpPr>
        <p:spPr/>
        <p:txBody>
          <a:bodyPr/>
          <a:lstStyle/>
          <a:p>
            <a:pPr marL="0" indent="0">
              <a:buFontTx/>
              <a:buNone/>
            </a:pPr>
            <a:r>
              <a:rPr lang="en-GB" baseline="0" dirty="0" smtClean="0"/>
              <a:t>The expert recommended that</a:t>
            </a:r>
          </a:p>
          <a:p>
            <a:pPr marL="171450" indent="-171450">
              <a:buFontTx/>
              <a:buChar char="-"/>
            </a:pPr>
            <a:endParaRPr lang="en-GB" baseline="0" dirty="0" smtClean="0"/>
          </a:p>
          <a:p>
            <a:pPr marL="171450" indent="-171450">
              <a:buFontTx/>
              <a:buChar char="-"/>
            </a:pPr>
            <a:r>
              <a:rPr lang="en-GB" baseline="0" dirty="0" err="1" smtClean="0"/>
              <a:t>Salla</a:t>
            </a:r>
            <a:r>
              <a:rPr lang="en-GB" baseline="0" dirty="0" smtClean="0"/>
              <a:t> should approach Finnish National Desk at Eurojust to engage with French and Ukrainian colleagues about the possibility of organising coordination meeting and possibly set up a JIT</a:t>
            </a:r>
          </a:p>
          <a:p>
            <a:pPr marL="171450" indent="-171450">
              <a:buFontTx/>
              <a:buChar char="-"/>
            </a:pPr>
            <a:r>
              <a:rPr lang="en-GB" baseline="0" dirty="0" err="1" smtClean="0"/>
              <a:t>Mattis</a:t>
            </a:r>
            <a:r>
              <a:rPr lang="en-GB" baseline="0" dirty="0" smtClean="0"/>
              <a:t> should continue working with the Liaison Bureau at Europol, share information via SIENA and request an operational meeting                                                                                                                                                       </a:t>
            </a:r>
            <a:endParaRPr lang="en-BE" dirty="0" smtClean="0"/>
          </a:p>
          <a:p>
            <a:endParaRPr lang="en-BE" dirty="0"/>
          </a:p>
        </p:txBody>
      </p:sp>
      <p:sp>
        <p:nvSpPr>
          <p:cNvPr id="4" name="Slide Number Placeholder 3">
            <a:extLst>
              <a:ext uri="{FF2B5EF4-FFF2-40B4-BE49-F238E27FC236}">
                <a16:creationId xmlns:a16="http://schemas.microsoft.com/office/drawing/2014/main" id="{7F7DA041-3992-B52D-5428-3B40653A0ED8}"/>
              </a:ext>
            </a:extLst>
          </p:cNvPr>
          <p:cNvSpPr>
            <a:spLocks noGrp="1"/>
          </p:cNvSpPr>
          <p:nvPr>
            <p:ph type="sldNum" sz="quarter" idx="5"/>
          </p:nvPr>
        </p:nvSpPr>
        <p:spPr/>
        <p:txBody>
          <a:bodyPr/>
          <a:lstStyle/>
          <a:p>
            <a:fld id="{EDA4B801-E864-4EA4-88EA-B7D6585B236C}" type="slidenum">
              <a:rPr lang="en-BE" smtClean="0"/>
              <a:t>18</a:t>
            </a:fld>
            <a:endParaRPr lang="en-BE"/>
          </a:p>
        </p:txBody>
      </p:sp>
    </p:spTree>
    <p:extLst>
      <p:ext uri="{BB962C8B-B14F-4D97-AF65-F5344CB8AC3E}">
        <p14:creationId xmlns:p14="http://schemas.microsoft.com/office/powerpoint/2010/main" val="3216239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9571-C519-A384-0F8E-B56BD0789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B497F-94FA-D50E-BF3C-94524BA762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304E1-AE9C-88E0-B6E9-0975C4E51A02}"/>
              </a:ext>
            </a:extLst>
          </p:cNvPr>
          <p:cNvSpPr>
            <a:spLocks noGrp="1"/>
          </p:cNvSpPr>
          <p:nvPr>
            <p:ph type="body" idx="1"/>
          </p:nvPr>
        </p:nvSpPr>
        <p:spPr/>
        <p:txBody>
          <a:bodyPr/>
          <a:lstStyle/>
          <a:p>
            <a:r>
              <a:rPr lang="en-GB" dirty="0" smtClean="0"/>
              <a:t>After</a:t>
            </a:r>
            <a:r>
              <a:rPr lang="en-GB" baseline="0" dirty="0" smtClean="0"/>
              <a:t> discussing with </a:t>
            </a:r>
            <a:r>
              <a:rPr lang="en-GB" baseline="0" dirty="0" err="1" smtClean="0"/>
              <a:t>Salla</a:t>
            </a:r>
            <a:r>
              <a:rPr lang="en-GB" baseline="0" dirty="0" smtClean="0"/>
              <a:t>, </a:t>
            </a:r>
            <a:r>
              <a:rPr lang="en-GB" baseline="0" dirty="0" err="1" smtClean="0"/>
              <a:t>Mattis</a:t>
            </a:r>
            <a:r>
              <a:rPr lang="en-GB" baseline="0" dirty="0" smtClean="0"/>
              <a:t> indeed requested an operational meeting at Europol to which police officers from Finland, France, Sweden, Ukraine, United Kingdom, the Netherlands, and the United States were invited. </a:t>
            </a:r>
          </a:p>
          <a:p>
            <a:endParaRPr lang="en-GB" baseline="0" dirty="0" smtClean="0"/>
          </a:p>
          <a:p>
            <a:r>
              <a:rPr lang="en-GB" baseline="0" dirty="0" smtClean="0"/>
              <a:t>The aim of the meeting was to:</a:t>
            </a:r>
          </a:p>
          <a:p>
            <a:pPr marL="171450" indent="-171450">
              <a:buFont typeface="Arial" panose="020B0604020202020204" pitchFamily="34" charset="0"/>
              <a:buChar char="•"/>
            </a:pPr>
            <a:r>
              <a:rPr lang="en-GB" baseline="0" dirty="0" smtClean="0"/>
              <a:t>Identify the working methods of the OCG</a:t>
            </a:r>
          </a:p>
          <a:p>
            <a:pPr marL="171450" indent="-171450">
              <a:buFont typeface="Arial" panose="020B0604020202020204" pitchFamily="34" charset="0"/>
              <a:buChar char="•"/>
            </a:pPr>
            <a:r>
              <a:rPr lang="en-GB" baseline="0" dirty="0" smtClean="0"/>
              <a:t>Identify key suspects behind the scam websites.</a:t>
            </a:r>
          </a:p>
          <a:p>
            <a:pPr marL="171450" indent="-171450">
              <a:buFont typeface="Arial" panose="020B0604020202020204" pitchFamily="34" charset="0"/>
              <a:buChar char="•"/>
            </a:pPr>
            <a:r>
              <a:rPr lang="en-GB" baseline="0" dirty="0" smtClean="0"/>
              <a:t>Tracing stolen funds across multiple countries.</a:t>
            </a:r>
          </a:p>
        </p:txBody>
      </p:sp>
      <p:sp>
        <p:nvSpPr>
          <p:cNvPr id="4" name="Slide Number Placeholder 3">
            <a:extLst>
              <a:ext uri="{FF2B5EF4-FFF2-40B4-BE49-F238E27FC236}">
                <a16:creationId xmlns:a16="http://schemas.microsoft.com/office/drawing/2014/main" id="{6261DE22-871F-B758-6BEB-6E4F7DE009AF}"/>
              </a:ext>
            </a:extLst>
          </p:cNvPr>
          <p:cNvSpPr>
            <a:spLocks noGrp="1"/>
          </p:cNvSpPr>
          <p:nvPr>
            <p:ph type="sldNum" sz="quarter" idx="5"/>
          </p:nvPr>
        </p:nvSpPr>
        <p:spPr/>
        <p:txBody>
          <a:bodyPr/>
          <a:lstStyle/>
          <a:p>
            <a:fld id="{EDA4B801-E864-4EA4-88EA-B7D6585B236C}" type="slidenum">
              <a:rPr lang="en-BE" smtClean="0"/>
              <a:t>19</a:t>
            </a:fld>
            <a:endParaRPr lang="en-BE"/>
          </a:p>
        </p:txBody>
      </p:sp>
    </p:spTree>
    <p:extLst>
      <p:ext uri="{BB962C8B-B14F-4D97-AF65-F5344CB8AC3E}">
        <p14:creationId xmlns:p14="http://schemas.microsoft.com/office/powerpoint/2010/main" val="1411919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07DDC-1F8E-3120-A63C-C67D6C1C8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B35FE-3C2D-9166-FA4D-55A6D0347A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B4A30-927D-11C0-FFC3-6CE306D9BB06}"/>
              </a:ext>
            </a:extLst>
          </p:cNvPr>
          <p:cNvSpPr>
            <a:spLocks noGrp="1"/>
          </p:cNvSpPr>
          <p:nvPr>
            <p:ph type="body" idx="1"/>
          </p:nvPr>
        </p:nvSpPr>
        <p:spPr/>
        <p:txBody>
          <a:bodyPr/>
          <a:lstStyle/>
          <a:p>
            <a:r>
              <a:rPr lang="en-US" dirty="0" smtClean="0"/>
              <a:t>[Good</a:t>
            </a:r>
            <a:r>
              <a:rPr lang="en-US" baseline="0" dirty="0" smtClean="0"/>
              <a:t> morning / afternoon!] My name is XX…</a:t>
            </a:r>
          </a:p>
          <a:p>
            <a:endParaRPr lang="en-US" baseline="0" dirty="0" smtClean="0"/>
          </a:p>
          <a:p>
            <a:r>
              <a:rPr lang="en-US" baseline="0" dirty="0" smtClean="0"/>
              <a:t>You may have encountered a joint investigation team before; possibly set some up already or participated in them. JITs are an amazing tool for cross-border investigations, making the gathering and sharing of evidence and information possible among authorities from various countries.</a:t>
            </a:r>
          </a:p>
          <a:p>
            <a:endParaRPr lang="en-US" baseline="0" dirty="0" smtClean="0"/>
          </a:p>
          <a:p>
            <a:r>
              <a:rPr lang="en-US" baseline="0" dirty="0" smtClean="0"/>
              <a:t>Today, we want to show you how effective a JIT can be by walking though an investigation of a </a:t>
            </a:r>
            <a:r>
              <a:rPr lang="en-GB" baseline="0" dirty="0" smtClean="0"/>
              <a:t>real investment fraud case. </a:t>
            </a:r>
          </a:p>
          <a:p>
            <a:endParaRPr lang="en-US" baseline="0" dirty="0" smtClean="0"/>
          </a:p>
          <a:p>
            <a:r>
              <a:rPr lang="en-US" baseline="0" dirty="0" smtClean="0"/>
              <a:t>At certain times in the case, you will be asked on what you think is the best next step to take.</a:t>
            </a:r>
          </a:p>
          <a:p>
            <a:endParaRPr lang="en-BE" dirty="0"/>
          </a:p>
        </p:txBody>
      </p:sp>
      <p:sp>
        <p:nvSpPr>
          <p:cNvPr id="4" name="Slide Number Placeholder 3">
            <a:extLst>
              <a:ext uri="{FF2B5EF4-FFF2-40B4-BE49-F238E27FC236}">
                <a16:creationId xmlns:a16="http://schemas.microsoft.com/office/drawing/2014/main" id="{FEE135F3-D2C8-7254-EB2F-E4B1B466D9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4B801-E864-4EA4-88EA-B7D6585B236C}"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7470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6C956-6516-50AA-6B6B-DBD101C0D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4F05F-6295-A061-7C8B-B0C4E5606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61EE1-A41D-C96B-FC74-9FE3C2A267E8}"/>
              </a:ext>
            </a:extLst>
          </p:cNvPr>
          <p:cNvSpPr>
            <a:spLocks noGrp="1"/>
          </p:cNvSpPr>
          <p:nvPr>
            <p:ph type="body" idx="1"/>
          </p:nvPr>
        </p:nvSpPr>
        <p:spPr/>
        <p:txBody>
          <a:bodyPr/>
          <a:lstStyle/>
          <a:p>
            <a:r>
              <a:rPr lang="en-GB" dirty="0" smtClean="0"/>
              <a:t>At the same time,</a:t>
            </a:r>
            <a:r>
              <a:rPr lang="en-GB" baseline="0" dirty="0" smtClean="0"/>
              <a:t> </a:t>
            </a:r>
            <a:r>
              <a:rPr lang="en-GB" baseline="0" dirty="0" err="1" smtClean="0"/>
              <a:t>Salla</a:t>
            </a:r>
            <a:r>
              <a:rPr lang="en-GB" baseline="0" dirty="0" smtClean="0"/>
              <a:t> contacted the Finnish National Desk at Eurojust to ask help with</a:t>
            </a:r>
          </a:p>
          <a:p>
            <a:pPr marL="171450" indent="-171450">
              <a:buFont typeface="Arial" panose="020B0604020202020204" pitchFamily="34" charset="0"/>
              <a:buChar char="•"/>
            </a:pPr>
            <a:r>
              <a:rPr lang="en-GB" baseline="0" dirty="0" smtClean="0"/>
              <a:t>exploring links between the Finnish and French investigations</a:t>
            </a:r>
          </a:p>
          <a:p>
            <a:pPr marL="171450" indent="-171450">
              <a:buFont typeface="Arial" panose="020B0604020202020204" pitchFamily="34" charset="0"/>
              <a:buChar char="•"/>
            </a:pPr>
            <a:r>
              <a:rPr lang="en-GB" baseline="0" dirty="0" smtClean="0"/>
              <a:t>understanding how to cooperate with third countries (non-EU countries) involved</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non-EU Member states may also be members of a JIT</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Ukraine has a Liaison Prosecutor posted at Eurojust </a:t>
            </a: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And to request a coordination meeting and discuss who to invite</a:t>
            </a:r>
          </a:p>
          <a:p>
            <a:endParaRPr lang="en-BE" dirty="0"/>
          </a:p>
        </p:txBody>
      </p:sp>
      <p:sp>
        <p:nvSpPr>
          <p:cNvPr id="4" name="Slide Number Placeholder 3">
            <a:extLst>
              <a:ext uri="{FF2B5EF4-FFF2-40B4-BE49-F238E27FC236}">
                <a16:creationId xmlns:a16="http://schemas.microsoft.com/office/drawing/2014/main" id="{96D6A428-8901-357F-B059-89E7F20A02E6}"/>
              </a:ext>
            </a:extLst>
          </p:cNvPr>
          <p:cNvSpPr>
            <a:spLocks noGrp="1"/>
          </p:cNvSpPr>
          <p:nvPr>
            <p:ph type="sldNum" sz="quarter" idx="5"/>
          </p:nvPr>
        </p:nvSpPr>
        <p:spPr/>
        <p:txBody>
          <a:bodyPr/>
          <a:lstStyle/>
          <a:p>
            <a:fld id="{EDA4B801-E864-4EA4-88EA-B7D6585B236C}" type="slidenum">
              <a:rPr lang="en-BE" smtClean="0"/>
              <a:t>20</a:t>
            </a:fld>
            <a:endParaRPr lang="en-BE"/>
          </a:p>
        </p:txBody>
      </p:sp>
    </p:spTree>
    <p:extLst>
      <p:ext uri="{BB962C8B-B14F-4D97-AF65-F5344CB8AC3E}">
        <p14:creationId xmlns:p14="http://schemas.microsoft.com/office/powerpoint/2010/main" val="2426116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Finnish National Member listened to </a:t>
            </a:r>
            <a:r>
              <a:rPr lang="en-GB" dirty="0" err="1" smtClean="0"/>
              <a:t>Salla</a:t>
            </a:r>
            <a:r>
              <a:rPr lang="en-GB" dirty="0" smtClean="0"/>
              <a:t> and her questions and based on this, organised a level</a:t>
            </a:r>
            <a:r>
              <a:rPr lang="en-GB" baseline="0" dirty="0" smtClean="0"/>
              <a:t> 2 meeting at Eurojust. C</a:t>
            </a:r>
            <a:r>
              <a:rPr lang="en-GB" dirty="0" smtClean="0"/>
              <a:t>olleagues from France and Ukraine</a:t>
            </a:r>
            <a:r>
              <a:rPr lang="en-GB" baseline="0" dirty="0" smtClean="0"/>
              <a:t> were invited.</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They agreed to organise a coordination meeting</a:t>
            </a:r>
            <a:r>
              <a:rPr lang="en-GB" baseline="0" dirty="0" smtClean="0"/>
              <a:t> and discussed who to invite.</a:t>
            </a:r>
          </a:p>
          <a:p>
            <a:endParaRPr lang="en-GB" baseline="0" dirty="0" smtClean="0"/>
          </a:p>
          <a:p>
            <a:r>
              <a:rPr lang="en-US" sz="1200" b="0" i="0" u="none" strike="noStrike" kern="1200" baseline="0" dirty="0" smtClean="0">
                <a:solidFill>
                  <a:schemeClr val="tx1"/>
                </a:solidFill>
                <a:latin typeface="+mn-lt"/>
                <a:ea typeface="+mn-ea"/>
                <a:cs typeface="+mn-cs"/>
              </a:rPr>
              <a:t>The French prosecutor suggested inviting representatives not only from Ukraine but also from the United Kingdom and Germany. They discovered that a lot of money had been sent to these countries. The aim would be to see if they could find or trigger investigations in these countries too, as money laundering would be better investigated nationally.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Salla</a:t>
            </a:r>
            <a:r>
              <a:rPr lang="en-US" sz="1200" b="0" i="0" u="none" strike="noStrike" kern="1200" baseline="0" dirty="0" smtClean="0">
                <a:solidFill>
                  <a:schemeClr val="tx1"/>
                </a:solidFill>
                <a:latin typeface="+mn-lt"/>
                <a:ea typeface="+mn-ea"/>
                <a:cs typeface="+mn-cs"/>
              </a:rPr>
              <a:t> suggested inviting representatives from Sweden, as in Finland they had found that quite a lot of money had been paid directly into Swedish bank accounts by the victims.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They also agreed that the national liaison officers at Europol from the countries involved and representatives from the Europol Analysis Project </a:t>
            </a:r>
            <a:r>
              <a:rPr lang="en-US" sz="1200" b="0" i="0" u="none" strike="noStrike" kern="1200" baseline="0" dirty="0" err="1" smtClean="0">
                <a:solidFill>
                  <a:schemeClr val="tx1"/>
                </a:solidFill>
                <a:latin typeface="+mn-lt"/>
                <a:ea typeface="+mn-ea"/>
                <a:cs typeface="+mn-cs"/>
              </a:rPr>
              <a:t>Sustrans</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Apate</a:t>
            </a:r>
            <a:r>
              <a:rPr lang="en-US" sz="1200" b="0" i="0" u="none" strike="noStrike" kern="1200" baseline="0" dirty="0" smtClean="0">
                <a:solidFill>
                  <a:schemeClr val="tx1"/>
                </a:solidFill>
                <a:latin typeface="+mn-lt"/>
                <a:ea typeface="+mn-ea"/>
                <a:cs typeface="+mn-cs"/>
              </a:rPr>
              <a:t> and from the European Cybercrime Centre should also be invited.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a:t>
            </a:r>
            <a:r>
              <a:rPr lang="en-US" sz="1200" b="0" i="0" u="none" strike="noStrike" kern="1200" baseline="0" dirty="0" err="1" smtClean="0">
                <a:solidFill>
                  <a:schemeClr val="tx1"/>
                </a:solidFill>
                <a:latin typeface="+mn-lt"/>
                <a:ea typeface="+mn-ea"/>
                <a:cs typeface="+mn-cs"/>
              </a:rPr>
              <a:t>Salla</a:t>
            </a:r>
            <a:r>
              <a:rPr lang="en-US" sz="1200" b="0" i="0" u="none" strike="noStrike" kern="1200" baseline="0" dirty="0" smtClean="0">
                <a:solidFill>
                  <a:schemeClr val="tx1"/>
                </a:solidFill>
                <a:latin typeface="+mn-lt"/>
                <a:ea typeface="+mn-ea"/>
                <a:cs typeface="+mn-cs"/>
              </a:rPr>
              <a:t> expressed interest in discussing setting up a JIT between involved countries to facilitate cooperation, it was agreed to invite also JITs Network Secretariat to present advantages of JITs, in particular financial support offered by Eurojust</a:t>
            </a:r>
            <a:endParaRPr lang="en-GB" dirty="0" smtClean="0"/>
          </a:p>
          <a:p>
            <a:endParaRPr lang="en-GB" dirty="0"/>
          </a:p>
        </p:txBody>
      </p:sp>
      <p:sp>
        <p:nvSpPr>
          <p:cNvPr id="4" name="Slide Number Placeholder 3"/>
          <p:cNvSpPr>
            <a:spLocks noGrp="1"/>
          </p:cNvSpPr>
          <p:nvPr>
            <p:ph type="sldNum" sz="quarter" idx="10"/>
          </p:nvPr>
        </p:nvSpPr>
        <p:spPr/>
        <p:txBody>
          <a:bodyPr/>
          <a:lstStyle/>
          <a:p>
            <a:fld id="{EDA4B801-E864-4EA4-88EA-B7D6585B236C}" type="slidenum">
              <a:rPr lang="en-BE" smtClean="0"/>
              <a:t>21</a:t>
            </a:fld>
            <a:endParaRPr lang="en-BE"/>
          </a:p>
        </p:txBody>
      </p:sp>
    </p:spTree>
    <p:extLst>
      <p:ext uri="{BB962C8B-B14F-4D97-AF65-F5344CB8AC3E}">
        <p14:creationId xmlns:p14="http://schemas.microsoft.com/office/powerpoint/2010/main" val="3975612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E7051-98D4-B42A-EDDB-B5D40749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4F896-5EC5-AFBA-4BBA-ADEC866B34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3D0F3-BF47-F170-75B4-805508240217}"/>
              </a:ext>
            </a:extLst>
          </p:cNvPr>
          <p:cNvSpPr>
            <a:spLocks noGrp="1"/>
          </p:cNvSpPr>
          <p:nvPr>
            <p:ph type="body" idx="1"/>
          </p:nvPr>
        </p:nvSpPr>
        <p:spPr/>
        <p:txBody>
          <a:bodyPr/>
          <a:lstStyle/>
          <a:p>
            <a:r>
              <a:rPr lang="en-US" dirty="0" smtClean="0"/>
              <a:t>After all this planning, the coordination meeting took</a:t>
            </a:r>
            <a:r>
              <a:rPr lang="en-US" baseline="0" dirty="0" smtClean="0"/>
              <a:t> place at Eurojust in May 2021.</a:t>
            </a:r>
            <a:endParaRPr lang="en-BE" dirty="0"/>
          </a:p>
        </p:txBody>
      </p:sp>
      <p:sp>
        <p:nvSpPr>
          <p:cNvPr id="4" name="Slide Number Placeholder 3">
            <a:extLst>
              <a:ext uri="{FF2B5EF4-FFF2-40B4-BE49-F238E27FC236}">
                <a16:creationId xmlns:a16="http://schemas.microsoft.com/office/drawing/2014/main" id="{6657A2D0-CBBE-CDBD-9EA5-617E0F2C7375}"/>
              </a:ext>
            </a:extLst>
          </p:cNvPr>
          <p:cNvSpPr>
            <a:spLocks noGrp="1"/>
          </p:cNvSpPr>
          <p:nvPr>
            <p:ph type="sldNum" sz="quarter" idx="5"/>
          </p:nvPr>
        </p:nvSpPr>
        <p:spPr/>
        <p:txBody>
          <a:bodyPr/>
          <a:lstStyle/>
          <a:p>
            <a:fld id="{EDA4B801-E864-4EA4-88EA-B7D6585B236C}" type="slidenum">
              <a:rPr lang="en-BE" smtClean="0"/>
              <a:t>22</a:t>
            </a:fld>
            <a:endParaRPr lang="en-BE"/>
          </a:p>
        </p:txBody>
      </p:sp>
    </p:spTree>
    <p:extLst>
      <p:ext uri="{BB962C8B-B14F-4D97-AF65-F5344CB8AC3E}">
        <p14:creationId xmlns:p14="http://schemas.microsoft.com/office/powerpoint/2010/main" val="18631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5E2F7-7F03-85F4-74E8-602858048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C058E-02CC-2A87-6595-472864B90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B1AB3D-BD64-8304-7090-B482AC65BD0A}"/>
              </a:ext>
            </a:extLst>
          </p:cNvPr>
          <p:cNvSpPr>
            <a:spLocks noGrp="1"/>
          </p:cNvSpPr>
          <p:nvPr>
            <p:ph type="body" idx="1"/>
          </p:nvPr>
        </p:nvSpPr>
        <p:spPr/>
        <p:txBody>
          <a:bodyPr/>
          <a:lstStyle/>
          <a:p>
            <a:endParaRPr lang="en-GB" baseline="0" dirty="0" smtClean="0"/>
          </a:p>
          <a:p>
            <a:r>
              <a:rPr lang="en-GB" baseline="0" dirty="0" smtClean="0"/>
              <a:t>The aim of the meeting was to:</a:t>
            </a:r>
          </a:p>
          <a:p>
            <a:pPr marL="342900" lvl="0" indent="-342900">
              <a:buClr>
                <a:schemeClr val="accent2">
                  <a:lumMod val="75000"/>
                </a:schemeClr>
              </a:buClr>
              <a:buSzPct val="150000"/>
              <a:buFont typeface="Open Sans SemiBold" pitchFamily="2" charset="0"/>
              <a:buChar cha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To explore links between Finnish and French investigations</a:t>
            </a:r>
          </a:p>
          <a:p>
            <a:pPr marL="342900" lvl="0" indent="-342900">
              <a:buClr>
                <a:schemeClr val="accent2">
                  <a:lumMod val="75000"/>
                </a:schemeClr>
              </a:buClr>
              <a:buSzPct val="150000"/>
              <a:buFont typeface="Open Sans SemiBold" pitchFamily="2" charset="0"/>
              <a:buChar cha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To discuss opening investigations in other countries involved</a:t>
            </a:r>
          </a:p>
          <a:p>
            <a:pPr marL="342900" lvl="0" indent="-342900">
              <a:buClr>
                <a:schemeClr val="accent2">
                  <a:lumMod val="75000"/>
                </a:schemeClr>
              </a:buClr>
              <a:buSzPct val="150000"/>
              <a:buFont typeface="Open Sans SemiBold" pitchFamily="2" charset="0"/>
              <a:buChar cha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Discuss the idea of </a:t>
            </a:r>
            <a:r>
              <a:rPr lang="en-GB" sz="12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establishing a JIT</a:t>
            </a: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During the meeting the need for close cooperation between Finland and France was identified. They agreed to set up a JIT for a duration of one year.</a:t>
            </a:r>
            <a:endParaRPr lang="en-BE" dirty="0"/>
          </a:p>
        </p:txBody>
      </p:sp>
      <p:sp>
        <p:nvSpPr>
          <p:cNvPr id="4" name="Slide Number Placeholder 3">
            <a:extLst>
              <a:ext uri="{FF2B5EF4-FFF2-40B4-BE49-F238E27FC236}">
                <a16:creationId xmlns:a16="http://schemas.microsoft.com/office/drawing/2014/main" id="{6250FBBF-7463-AEA0-7364-2AE5FA677E43}"/>
              </a:ext>
            </a:extLst>
          </p:cNvPr>
          <p:cNvSpPr>
            <a:spLocks noGrp="1"/>
          </p:cNvSpPr>
          <p:nvPr>
            <p:ph type="sldNum" sz="quarter" idx="5"/>
          </p:nvPr>
        </p:nvSpPr>
        <p:spPr/>
        <p:txBody>
          <a:bodyPr/>
          <a:lstStyle/>
          <a:p>
            <a:fld id="{EDA4B801-E864-4EA4-88EA-B7D6585B236C}" type="slidenum">
              <a:rPr lang="en-BE" smtClean="0"/>
              <a:t>23</a:t>
            </a:fld>
            <a:endParaRPr lang="en-BE"/>
          </a:p>
        </p:txBody>
      </p:sp>
    </p:spTree>
    <p:extLst>
      <p:ext uri="{BB962C8B-B14F-4D97-AF65-F5344CB8AC3E}">
        <p14:creationId xmlns:p14="http://schemas.microsoft.com/office/powerpoint/2010/main" val="1698686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8373B-51C3-37FF-CF09-1DA1E08B9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ADE6F-80EC-8C6F-EED3-57DA05EED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02411-F737-FEBB-CDAC-A7BF3C251AE3}"/>
              </a:ext>
            </a:extLst>
          </p:cNvPr>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At the same time, based on the information received, representatives from Sweden agreed to swiftly start an investigation into the money laundering activities.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Representatives from the United Kingdom, Germany and Ukraine decided not to open an investigation at this stage.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However, all agreed to support the investigations by taking the information received to their respective colleagues for further assessment.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All countries agreed to swiftly execute EIOs and MLA requests and voluntarily share as much information as possible based on Article 7 of the 2000 EU MLA Convention. </a:t>
            </a:r>
          </a:p>
          <a:p>
            <a:endParaRPr lang="en-GB" dirty="0" smtClean="0"/>
          </a:p>
          <a:p>
            <a:r>
              <a:rPr lang="en-GB" dirty="0" smtClean="0"/>
              <a:t>Furthermore</a:t>
            </a:r>
            <a:r>
              <a:rPr lang="en-GB" baseline="0" dirty="0" smtClean="0"/>
              <a:t> </a:t>
            </a:r>
            <a:r>
              <a:rPr lang="en-GB" dirty="0" smtClean="0"/>
              <a:t>costs of intensive cross border cooperation were</a:t>
            </a:r>
            <a:r>
              <a:rPr lang="en-GB" baseline="0" dirty="0" smtClean="0"/>
              <a:t> discussed, in particular in JITs, and the parties wondered what to do?</a:t>
            </a:r>
            <a:endParaRPr lang="en-BE" dirty="0"/>
          </a:p>
        </p:txBody>
      </p:sp>
      <p:sp>
        <p:nvSpPr>
          <p:cNvPr id="4" name="Slide Number Placeholder 3">
            <a:extLst>
              <a:ext uri="{FF2B5EF4-FFF2-40B4-BE49-F238E27FC236}">
                <a16:creationId xmlns:a16="http://schemas.microsoft.com/office/drawing/2014/main" id="{8BA72734-6054-EB1D-25D2-806F79670F62}"/>
              </a:ext>
            </a:extLst>
          </p:cNvPr>
          <p:cNvSpPr>
            <a:spLocks noGrp="1"/>
          </p:cNvSpPr>
          <p:nvPr>
            <p:ph type="sldNum" sz="quarter" idx="5"/>
          </p:nvPr>
        </p:nvSpPr>
        <p:spPr/>
        <p:txBody>
          <a:bodyPr/>
          <a:lstStyle/>
          <a:p>
            <a:fld id="{EDA4B801-E864-4EA4-88EA-B7D6585B236C}" type="slidenum">
              <a:rPr lang="en-BE" smtClean="0"/>
              <a:t>24</a:t>
            </a:fld>
            <a:endParaRPr lang="en-BE"/>
          </a:p>
        </p:txBody>
      </p:sp>
    </p:spTree>
    <p:extLst>
      <p:ext uri="{BB962C8B-B14F-4D97-AF65-F5344CB8AC3E}">
        <p14:creationId xmlns:p14="http://schemas.microsoft.com/office/powerpoint/2010/main" val="570492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25</a:t>
            </a:fld>
            <a:endParaRPr lang="en-BE"/>
          </a:p>
        </p:txBody>
      </p:sp>
    </p:spTree>
    <p:extLst>
      <p:ext uri="{BB962C8B-B14F-4D97-AF65-F5344CB8AC3E}">
        <p14:creationId xmlns:p14="http://schemas.microsoft.com/office/powerpoint/2010/main" val="4208907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26</a:t>
            </a:fld>
            <a:endParaRPr lang="en-BE"/>
          </a:p>
        </p:txBody>
      </p:sp>
    </p:spTree>
    <p:extLst>
      <p:ext uri="{BB962C8B-B14F-4D97-AF65-F5344CB8AC3E}">
        <p14:creationId xmlns:p14="http://schemas.microsoft.com/office/powerpoint/2010/main" val="4171833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97AFA-99B8-F9BC-34A5-09DBA8086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32D50-A07A-61D4-38C9-7D21465DC4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BBDFA-3838-9D0A-D41A-81FB29690A04}"/>
              </a:ext>
            </a:extLst>
          </p:cNvPr>
          <p:cNvSpPr>
            <a:spLocks noGrp="1"/>
          </p:cNvSpPr>
          <p:nvPr>
            <p:ph type="body" idx="1"/>
          </p:nvPr>
        </p:nvSpPr>
        <p:spPr/>
        <p:txBody>
          <a:bodyPr/>
          <a:lstStyle/>
          <a:p>
            <a:r>
              <a:rPr lang="en-US" dirty="0" smtClean="0"/>
              <a:t>JIT parties have some choices to make on how to finance their actions. They</a:t>
            </a:r>
            <a:r>
              <a:rPr lang="en-US" baseline="0" dirty="0" smtClean="0"/>
              <a:t> could consider: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Not to cooperate due to significant costs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Apply for JIT funding provided by Eurojust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Explore funding options provided by Europol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Send a request to the European Commission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endParaRPr lang="en-US" baseline="0" dirty="0" smtClean="0"/>
          </a:p>
          <a:p>
            <a:endParaRPr lang="en-BE" dirty="0"/>
          </a:p>
        </p:txBody>
      </p:sp>
      <p:sp>
        <p:nvSpPr>
          <p:cNvPr id="4" name="Slide Number Placeholder 3">
            <a:extLst>
              <a:ext uri="{FF2B5EF4-FFF2-40B4-BE49-F238E27FC236}">
                <a16:creationId xmlns:a16="http://schemas.microsoft.com/office/drawing/2014/main" id="{8DF62992-15DB-C45B-F5BD-0809A36E1AAF}"/>
              </a:ext>
            </a:extLst>
          </p:cNvPr>
          <p:cNvSpPr>
            <a:spLocks noGrp="1"/>
          </p:cNvSpPr>
          <p:nvPr>
            <p:ph type="sldNum" sz="quarter" idx="5"/>
          </p:nvPr>
        </p:nvSpPr>
        <p:spPr/>
        <p:txBody>
          <a:bodyPr/>
          <a:lstStyle/>
          <a:p>
            <a:fld id="{EDA4B801-E864-4EA4-88EA-B7D6585B236C}" type="slidenum">
              <a:rPr lang="en-BE" smtClean="0"/>
              <a:t>27</a:t>
            </a:fld>
            <a:endParaRPr lang="en-BE"/>
          </a:p>
        </p:txBody>
      </p:sp>
    </p:spTree>
    <p:extLst>
      <p:ext uri="{BB962C8B-B14F-4D97-AF65-F5344CB8AC3E}">
        <p14:creationId xmlns:p14="http://schemas.microsoft.com/office/powerpoint/2010/main" val="1513974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29110-CE67-F819-7ACE-684DB3023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EF16A-C264-081E-E557-B4600DE11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42597-C635-B55B-FCD2-D6216C84F21C}"/>
              </a:ext>
            </a:extLst>
          </p:cNvPr>
          <p:cNvSpPr>
            <a:spLocks noGrp="1"/>
          </p:cNvSpPr>
          <p:nvPr>
            <p:ph type="body" idx="1"/>
          </p:nvPr>
        </p:nvSpPr>
        <p:spPr/>
        <p:txBody>
          <a:bodyPr/>
          <a:lstStyle/>
          <a:p>
            <a:r>
              <a:rPr lang="en-GB" dirty="0" smtClean="0"/>
              <a:t>JIT funding is available from</a:t>
            </a:r>
            <a:r>
              <a:rPr lang="en-GB" baseline="0" dirty="0" smtClean="0"/>
              <a:t> Eurojust; Europol has further funding opportunities. Therefore leaving a case unsolved should not be the case – cooperation may be expensive but there is help!</a:t>
            </a:r>
          </a:p>
          <a:p>
            <a:endParaRPr lang="en-GB" baseline="0" dirty="0" smtClean="0"/>
          </a:p>
          <a:p>
            <a:r>
              <a:rPr lang="en-GB" baseline="0" dirty="0" smtClean="0"/>
              <a:t>As there are dedicated funding opportunities at Eurojust and Europol, funding from the Commission is not necessary.</a:t>
            </a:r>
            <a:endParaRPr lang="en-GB" dirty="0" smtClean="0"/>
          </a:p>
          <a:p>
            <a:endParaRPr lang="en-GB" dirty="0" smtClean="0"/>
          </a:p>
          <a:p>
            <a:r>
              <a:rPr lang="en-GB" dirty="0" smtClean="0"/>
              <a:t>In this case the Finnish police volunteered to took responsibility for applying for JIT funding</a:t>
            </a:r>
            <a:r>
              <a:rPr lang="en-GB" baseline="0" dirty="0" smtClean="0"/>
              <a:t> provided by Eurojust.</a:t>
            </a:r>
            <a:endParaRPr lang="en-BE" dirty="0"/>
          </a:p>
        </p:txBody>
      </p:sp>
      <p:sp>
        <p:nvSpPr>
          <p:cNvPr id="4" name="Slide Number Placeholder 3">
            <a:extLst>
              <a:ext uri="{FF2B5EF4-FFF2-40B4-BE49-F238E27FC236}">
                <a16:creationId xmlns:a16="http://schemas.microsoft.com/office/drawing/2014/main" id="{DECBCEEE-E951-4245-F192-E68DA150C7C1}"/>
              </a:ext>
            </a:extLst>
          </p:cNvPr>
          <p:cNvSpPr>
            <a:spLocks noGrp="1"/>
          </p:cNvSpPr>
          <p:nvPr>
            <p:ph type="sldNum" sz="quarter" idx="5"/>
          </p:nvPr>
        </p:nvSpPr>
        <p:spPr/>
        <p:txBody>
          <a:bodyPr/>
          <a:lstStyle/>
          <a:p>
            <a:fld id="{EDA4B801-E864-4EA4-88EA-B7D6585B236C}" type="slidenum">
              <a:rPr lang="en-BE" smtClean="0"/>
              <a:t>28</a:t>
            </a:fld>
            <a:endParaRPr lang="en-BE"/>
          </a:p>
        </p:txBody>
      </p:sp>
    </p:spTree>
    <p:extLst>
      <p:ext uri="{BB962C8B-B14F-4D97-AF65-F5344CB8AC3E}">
        <p14:creationId xmlns:p14="http://schemas.microsoft.com/office/powerpoint/2010/main" val="896855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5A055-0B07-0191-7C0E-12554EF58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9464C-B15C-4EF9-5C0D-C604FFA4C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AD4A1-5143-8066-6DE2-FD4C65BC60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t>The next important step was drafting the JIT agreement: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t>This is a legal framework that allows two or more countries to work together on a specific criminal investigation</a:t>
            </a:r>
            <a:r>
              <a:rPr lang="en-GB" b="0" baseline="0" dirty="0" smtClean="0"/>
              <a:t> and exchange information and evidence directly without relying on traditional methods of mutual legal assistance.</a:t>
            </a:r>
            <a:endParaRPr lang="en-BE" b="0" dirty="0" smtClean="0"/>
          </a:p>
          <a:p>
            <a:endParaRPr lang="en-BE" dirty="0"/>
          </a:p>
        </p:txBody>
      </p:sp>
      <p:sp>
        <p:nvSpPr>
          <p:cNvPr id="4" name="Slide Number Placeholder 3">
            <a:extLst>
              <a:ext uri="{FF2B5EF4-FFF2-40B4-BE49-F238E27FC236}">
                <a16:creationId xmlns:a16="http://schemas.microsoft.com/office/drawing/2014/main" id="{EB4DEEAA-99E3-131F-3003-D0F32F2825DB}"/>
              </a:ext>
            </a:extLst>
          </p:cNvPr>
          <p:cNvSpPr>
            <a:spLocks noGrp="1"/>
          </p:cNvSpPr>
          <p:nvPr>
            <p:ph type="sldNum" sz="quarter" idx="5"/>
          </p:nvPr>
        </p:nvSpPr>
        <p:spPr/>
        <p:txBody>
          <a:bodyPr/>
          <a:lstStyle/>
          <a:p>
            <a:fld id="{EDA4B801-E864-4EA4-88EA-B7D6585B236C}" type="slidenum">
              <a:rPr lang="en-BE" smtClean="0"/>
              <a:t>29</a:t>
            </a:fld>
            <a:endParaRPr lang="en-BE"/>
          </a:p>
        </p:txBody>
      </p:sp>
    </p:spTree>
    <p:extLst>
      <p:ext uri="{BB962C8B-B14F-4D97-AF65-F5344CB8AC3E}">
        <p14:creationId xmlns:p14="http://schemas.microsoft.com/office/powerpoint/2010/main" val="3390448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3</a:t>
            </a:fld>
            <a:endParaRPr lang="en-BE"/>
          </a:p>
        </p:txBody>
      </p:sp>
    </p:spTree>
    <p:extLst>
      <p:ext uri="{BB962C8B-B14F-4D97-AF65-F5344CB8AC3E}">
        <p14:creationId xmlns:p14="http://schemas.microsoft.com/office/powerpoint/2010/main" val="211805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15B90-9D35-1B78-FD0A-686B9BDEA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F1682-F43E-5AE2-A127-A520E8CFDC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B1C2D-8B49-7509-243C-2A7C5FEFF31A}"/>
              </a:ext>
            </a:extLst>
          </p:cNvPr>
          <p:cNvSpPr>
            <a:spLocks noGrp="1"/>
          </p:cNvSpPr>
          <p:nvPr>
            <p:ph type="body" idx="1"/>
          </p:nvPr>
        </p:nvSpPr>
        <p:spPr/>
        <p:txBody>
          <a:bodyPr/>
          <a:lstStyle/>
          <a:p>
            <a:r>
              <a:rPr lang="en-GB" dirty="0" smtClean="0"/>
              <a:t>How</a:t>
            </a:r>
            <a:r>
              <a:rPr lang="en-GB" baseline="0" dirty="0" smtClean="0"/>
              <a:t> did it go in our case: the JIT agreement was rapidly drafted by Finnish Desk at Eurojust  and then negotiated with the support of the National Desks involved. </a:t>
            </a:r>
          </a:p>
          <a:p>
            <a:endParaRPr lang="en-GB" baseline="0" dirty="0" smtClean="0"/>
          </a:p>
          <a:p>
            <a:r>
              <a:rPr lang="en-GB" baseline="0" dirty="0" smtClean="0"/>
              <a:t>JIT agreements can be signed if an applicable legal basis exists. </a:t>
            </a:r>
          </a:p>
          <a:p>
            <a:endParaRPr lang="en-GB" baseline="0" dirty="0" smtClean="0"/>
          </a:p>
          <a:p>
            <a:r>
              <a:rPr lang="en-GB" baseline="0" dirty="0" smtClean="0"/>
              <a:t>Do you know what is the applicable legal basis to sign a JIT between Finland and France?</a:t>
            </a:r>
            <a:endParaRPr lang="en-BE" dirty="0"/>
          </a:p>
        </p:txBody>
      </p:sp>
      <p:sp>
        <p:nvSpPr>
          <p:cNvPr id="4" name="Slide Number Placeholder 3">
            <a:extLst>
              <a:ext uri="{FF2B5EF4-FFF2-40B4-BE49-F238E27FC236}">
                <a16:creationId xmlns:a16="http://schemas.microsoft.com/office/drawing/2014/main" id="{02724670-155A-1ECF-2A2F-1DA50611C325}"/>
              </a:ext>
            </a:extLst>
          </p:cNvPr>
          <p:cNvSpPr>
            <a:spLocks noGrp="1"/>
          </p:cNvSpPr>
          <p:nvPr>
            <p:ph type="sldNum" sz="quarter" idx="5"/>
          </p:nvPr>
        </p:nvSpPr>
        <p:spPr/>
        <p:txBody>
          <a:bodyPr/>
          <a:lstStyle/>
          <a:p>
            <a:fld id="{EDA4B801-E864-4EA4-88EA-B7D6585B236C}" type="slidenum">
              <a:rPr lang="en-BE" smtClean="0"/>
              <a:t>30</a:t>
            </a:fld>
            <a:endParaRPr lang="en-BE"/>
          </a:p>
        </p:txBody>
      </p:sp>
    </p:spTree>
    <p:extLst>
      <p:ext uri="{BB962C8B-B14F-4D97-AF65-F5344CB8AC3E}">
        <p14:creationId xmlns:p14="http://schemas.microsoft.com/office/powerpoint/2010/main" val="609620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31</a:t>
            </a:fld>
            <a:endParaRPr lang="en-BE"/>
          </a:p>
        </p:txBody>
      </p:sp>
    </p:spTree>
    <p:extLst>
      <p:ext uri="{BB962C8B-B14F-4D97-AF65-F5344CB8AC3E}">
        <p14:creationId xmlns:p14="http://schemas.microsoft.com/office/powerpoint/2010/main" val="420720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32</a:t>
            </a:fld>
            <a:endParaRPr lang="en-BE"/>
          </a:p>
        </p:txBody>
      </p:sp>
    </p:spTree>
    <p:extLst>
      <p:ext uri="{BB962C8B-B14F-4D97-AF65-F5344CB8AC3E}">
        <p14:creationId xmlns:p14="http://schemas.microsoft.com/office/powerpoint/2010/main" val="791306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ABEAD-4516-C069-009F-9E8CABA2F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8B095-F9C2-174C-1990-C7A4BE4AD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32BD41-EFCF-B9A2-387A-2C1EA036C186}"/>
              </a:ext>
            </a:extLst>
          </p:cNvPr>
          <p:cNvSpPr>
            <a:spLocks noGrp="1"/>
          </p:cNvSpPr>
          <p:nvPr>
            <p:ph type="body" idx="1"/>
          </p:nvPr>
        </p:nvSpPr>
        <p:spPr/>
        <p:txBody>
          <a:bodyPr/>
          <a:lstStyle/>
          <a:p>
            <a:r>
              <a:rPr lang="en-US" dirty="0" smtClean="0"/>
              <a:t>Which legal basis applies for the setting up a JIT between Finland and France?</a:t>
            </a:r>
          </a:p>
          <a:p>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Article 13 of the 2000 EU Convention on Mutual Legal Assistance (MLA 2000)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Article 19 of the UN Convention Against Transnational Organised Crime</a:t>
            </a:r>
          </a:p>
          <a:p>
            <a:pPr marL="171450" lvl="0" indent="-171450">
              <a:buClr>
                <a:srgbClr val="E97132">
                  <a:lumMod val="75000"/>
                </a:srgbClr>
              </a:buClr>
              <a:buSzPct val="150000"/>
              <a:buFont typeface="Arial" panose="020B0604020202020204" pitchFamily="34" charset="0"/>
              <a:buChar cha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Article. 20 of the Second Additional Protocol to the 1959 European Convention on Mutual Assistance in Criminal Matters</a:t>
            </a:r>
          </a:p>
          <a:p>
            <a:pPr marL="171450" marR="0" lvl="0" indent="-171450" algn="l" defTabSz="914400" rtl="0" eaLnBrk="1" fontAlgn="auto" latinLnBrk="0" hangingPunct="1">
              <a:lnSpc>
                <a:spcPct val="100000"/>
              </a:lnSpc>
              <a:spcBef>
                <a:spcPts val="0"/>
              </a:spcBef>
              <a:spcAft>
                <a:spcPts val="0"/>
              </a:spcAft>
              <a:buClr>
                <a:srgbClr val="E97132">
                  <a:lumMod val="75000"/>
                </a:srgbClr>
              </a:buClr>
              <a:buSzPct val="150000"/>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2002/465/JHA Framework Decision on Joint Investigation Teams </a:t>
            </a:r>
          </a:p>
          <a:p>
            <a:pPr lvl="0">
              <a:buClr>
                <a:srgbClr val="E97132">
                  <a:lumMod val="75000"/>
                </a:srgbClr>
              </a:buClr>
              <a:buSzPct val="150000"/>
            </a:pP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endParaRPr lang="en-US" dirty="0" smtClean="0"/>
          </a:p>
          <a:p>
            <a:endParaRPr lang="en-BE" dirty="0"/>
          </a:p>
        </p:txBody>
      </p:sp>
      <p:sp>
        <p:nvSpPr>
          <p:cNvPr id="4" name="Slide Number Placeholder 3">
            <a:extLst>
              <a:ext uri="{FF2B5EF4-FFF2-40B4-BE49-F238E27FC236}">
                <a16:creationId xmlns:a16="http://schemas.microsoft.com/office/drawing/2014/main" id="{5B5D4906-33AC-CA72-F7FF-182E6CAEA874}"/>
              </a:ext>
            </a:extLst>
          </p:cNvPr>
          <p:cNvSpPr>
            <a:spLocks noGrp="1"/>
          </p:cNvSpPr>
          <p:nvPr>
            <p:ph type="sldNum" sz="quarter" idx="5"/>
          </p:nvPr>
        </p:nvSpPr>
        <p:spPr/>
        <p:txBody>
          <a:bodyPr/>
          <a:lstStyle/>
          <a:p>
            <a:fld id="{EDA4B801-E864-4EA4-88EA-B7D6585B236C}" type="slidenum">
              <a:rPr lang="en-BE" smtClean="0"/>
              <a:t>33</a:t>
            </a:fld>
            <a:endParaRPr lang="en-BE"/>
          </a:p>
        </p:txBody>
      </p:sp>
    </p:spTree>
    <p:extLst>
      <p:ext uri="{BB962C8B-B14F-4D97-AF65-F5344CB8AC3E}">
        <p14:creationId xmlns:p14="http://schemas.microsoft.com/office/powerpoint/2010/main" val="3917372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148A2-B4CB-0F7F-EDBB-0160856F9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7D322-5F94-0C1E-51C5-7248390BD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E2D5C-25AF-4E81-2341-173F73B80511}"/>
              </a:ext>
            </a:extLst>
          </p:cNvPr>
          <p:cNvSpPr>
            <a:spLocks noGrp="1"/>
          </p:cNvSpPr>
          <p:nvPr>
            <p:ph type="body" idx="1"/>
          </p:nvPr>
        </p:nvSpPr>
        <p:spPr/>
        <p:txBody>
          <a:bodyPr/>
          <a:lstStyle/>
          <a:p>
            <a:r>
              <a:rPr lang="en-US" dirty="0" smtClean="0"/>
              <a:t>As both countries are EU Member States</a:t>
            </a:r>
            <a:r>
              <a:rPr lang="en-US" baseline="0" dirty="0" smtClean="0"/>
              <a:t> both </a:t>
            </a: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Article 13 of the</a:t>
            </a:r>
            <a:r>
              <a:rPr lang="en-GB" sz="1200" baseline="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MLA Convention 2000 and the 2002/465/JHA Framework Decision on Joint Investigation Teams is a good possibility:</a:t>
            </a:r>
            <a:r>
              <a:rPr lang="en-GB" sz="1200" baseline="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 they provide an extensive set of rules for setting up a JIT.</a:t>
            </a:r>
          </a:p>
          <a:p>
            <a:endParaRPr lang="en-GB" sz="1200" baseline="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r>
              <a:rPr lang="en-GB" sz="1200" baseline="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The other two legal bases on the slide work better if there is a country involved that is not a member of the EU.</a:t>
            </a: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endParaRPr lang="en-US" dirty="0" smtClean="0"/>
          </a:p>
          <a:p>
            <a:endParaRPr lang="en-BE" dirty="0"/>
          </a:p>
        </p:txBody>
      </p:sp>
      <p:sp>
        <p:nvSpPr>
          <p:cNvPr id="4" name="Slide Number Placeholder 3">
            <a:extLst>
              <a:ext uri="{FF2B5EF4-FFF2-40B4-BE49-F238E27FC236}">
                <a16:creationId xmlns:a16="http://schemas.microsoft.com/office/drawing/2014/main" id="{AC121323-C8EB-84B4-B7D2-36C1167C11BB}"/>
              </a:ext>
            </a:extLst>
          </p:cNvPr>
          <p:cNvSpPr>
            <a:spLocks noGrp="1"/>
          </p:cNvSpPr>
          <p:nvPr>
            <p:ph type="sldNum" sz="quarter" idx="5"/>
          </p:nvPr>
        </p:nvSpPr>
        <p:spPr/>
        <p:txBody>
          <a:bodyPr/>
          <a:lstStyle/>
          <a:p>
            <a:fld id="{EDA4B801-E864-4EA4-88EA-B7D6585B236C}" type="slidenum">
              <a:rPr lang="en-BE" smtClean="0"/>
              <a:t>34</a:t>
            </a:fld>
            <a:endParaRPr lang="en-BE"/>
          </a:p>
        </p:txBody>
      </p:sp>
    </p:spTree>
    <p:extLst>
      <p:ext uri="{BB962C8B-B14F-4D97-AF65-F5344CB8AC3E}">
        <p14:creationId xmlns:p14="http://schemas.microsoft.com/office/powerpoint/2010/main" val="3680262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421DB-7F98-83E2-3019-80F9788CC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A747C-ABB3-7723-A2C9-FF359642E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CE1DF-3225-DB01-6896-35E087ECDE4C}"/>
              </a:ext>
            </a:extLst>
          </p:cNvPr>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JIT agreement was signed by the relevant authorities and  came into force before the end of May 2021.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Eurojust and Europol subsequently also signed the appendix to the JIT agreement and became participants in the JIT.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Once the agreement was signed, it was possible to submit a JIT funding application, which was done by the Finnish authorities</a:t>
            </a:r>
          </a:p>
        </p:txBody>
      </p:sp>
      <p:sp>
        <p:nvSpPr>
          <p:cNvPr id="4" name="Slide Number Placeholder 3">
            <a:extLst>
              <a:ext uri="{FF2B5EF4-FFF2-40B4-BE49-F238E27FC236}">
                <a16:creationId xmlns:a16="http://schemas.microsoft.com/office/drawing/2014/main" id="{95081A94-FA0C-EA75-BBB0-D22AA6A936FA}"/>
              </a:ext>
            </a:extLst>
          </p:cNvPr>
          <p:cNvSpPr>
            <a:spLocks noGrp="1"/>
          </p:cNvSpPr>
          <p:nvPr>
            <p:ph type="sldNum" sz="quarter" idx="5"/>
          </p:nvPr>
        </p:nvSpPr>
        <p:spPr/>
        <p:txBody>
          <a:bodyPr/>
          <a:lstStyle/>
          <a:p>
            <a:fld id="{EDA4B801-E864-4EA4-88EA-B7D6585B236C}" type="slidenum">
              <a:rPr lang="en-BE" smtClean="0"/>
              <a:t>35</a:t>
            </a:fld>
            <a:endParaRPr lang="en-BE"/>
          </a:p>
        </p:txBody>
      </p:sp>
    </p:spTree>
    <p:extLst>
      <p:ext uri="{BB962C8B-B14F-4D97-AF65-F5344CB8AC3E}">
        <p14:creationId xmlns:p14="http://schemas.microsoft.com/office/powerpoint/2010/main" val="713048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5B523-EC50-C1B7-3CC3-4D24AECCD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2BCF3-0D9A-18AE-95C7-164C3F8AE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589DF-28C8-504F-98CC-196955FC78F0}"/>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AE5CB333-99B5-2FB8-4BDD-9A82C86F83CD}"/>
              </a:ext>
            </a:extLst>
          </p:cNvPr>
          <p:cNvSpPr>
            <a:spLocks noGrp="1"/>
          </p:cNvSpPr>
          <p:nvPr>
            <p:ph type="sldNum" sz="quarter" idx="5"/>
          </p:nvPr>
        </p:nvSpPr>
        <p:spPr/>
        <p:txBody>
          <a:bodyPr/>
          <a:lstStyle/>
          <a:p>
            <a:fld id="{EDA4B801-E864-4EA4-88EA-B7D6585B236C}" type="slidenum">
              <a:rPr lang="en-BE" smtClean="0"/>
              <a:t>36</a:t>
            </a:fld>
            <a:endParaRPr lang="en-BE"/>
          </a:p>
        </p:txBody>
      </p:sp>
    </p:spTree>
    <p:extLst>
      <p:ext uri="{BB962C8B-B14F-4D97-AF65-F5344CB8AC3E}">
        <p14:creationId xmlns:p14="http://schemas.microsoft.com/office/powerpoint/2010/main" val="2037770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1800D-16A6-CCF1-F765-E0A604B05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B2D5A-62AE-E69C-F66D-957BDF40E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0C50A2-A2D0-C913-F840-F6392F7315EB}"/>
              </a:ext>
            </a:extLst>
          </p:cNvPr>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Shortly after </a:t>
            </a:r>
            <a:r>
              <a:rPr lang="en-GB" dirty="0" smtClean="0"/>
              <a:t>the JIT agreement was signed</a:t>
            </a:r>
            <a:r>
              <a:rPr lang="en-US" sz="1200" b="0" i="0" u="none" strike="noStrike" kern="1200" baseline="0" dirty="0" smtClean="0">
                <a:solidFill>
                  <a:schemeClr val="tx1"/>
                </a:solidFill>
                <a:latin typeface="+mn-lt"/>
                <a:ea typeface="+mn-ea"/>
                <a:cs typeface="+mn-cs"/>
              </a:rPr>
              <a:t>, a Finnish delegation led by </a:t>
            </a:r>
            <a:r>
              <a:rPr lang="en-US" sz="1200" b="0" i="0" u="none" strike="noStrike" kern="1200" baseline="0" dirty="0" err="1" smtClean="0">
                <a:solidFill>
                  <a:schemeClr val="tx1"/>
                </a:solidFill>
                <a:latin typeface="+mn-lt"/>
                <a:ea typeface="+mn-ea"/>
                <a:cs typeface="+mn-cs"/>
              </a:rPr>
              <a:t>Mattis</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Salla</a:t>
            </a:r>
            <a:r>
              <a:rPr lang="en-US" sz="1200" b="0" i="0" u="none" strike="noStrike" kern="1200" baseline="0" dirty="0" smtClean="0">
                <a:solidFill>
                  <a:schemeClr val="tx1"/>
                </a:solidFill>
                <a:latin typeface="+mn-lt"/>
                <a:ea typeface="+mn-ea"/>
                <a:cs typeface="+mn-cs"/>
              </a:rPr>
              <a:t> travelled to France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They had an in-depth work meeting with their French JIT counterparts.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meeting forged a good working relationship between the JIT partners and provided in-depth information on the crimes, with better understanding for all.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ice was broken and Finnish–French cooperation went very smoothly after this. </a:t>
            </a:r>
            <a:endParaRPr lang="en-BE" dirty="0"/>
          </a:p>
        </p:txBody>
      </p:sp>
      <p:sp>
        <p:nvSpPr>
          <p:cNvPr id="4" name="Slide Number Placeholder 3">
            <a:extLst>
              <a:ext uri="{FF2B5EF4-FFF2-40B4-BE49-F238E27FC236}">
                <a16:creationId xmlns:a16="http://schemas.microsoft.com/office/drawing/2014/main" id="{1AB7DD62-7B60-3855-E092-6694F3E37ED9}"/>
              </a:ext>
            </a:extLst>
          </p:cNvPr>
          <p:cNvSpPr>
            <a:spLocks noGrp="1"/>
          </p:cNvSpPr>
          <p:nvPr>
            <p:ph type="sldNum" sz="quarter" idx="5"/>
          </p:nvPr>
        </p:nvSpPr>
        <p:spPr/>
        <p:txBody>
          <a:bodyPr/>
          <a:lstStyle/>
          <a:p>
            <a:fld id="{EDA4B801-E864-4EA4-88EA-B7D6585B236C}" type="slidenum">
              <a:rPr lang="en-BE" smtClean="0"/>
              <a:t>37</a:t>
            </a:fld>
            <a:endParaRPr lang="en-BE"/>
          </a:p>
        </p:txBody>
      </p:sp>
    </p:spTree>
    <p:extLst>
      <p:ext uri="{BB962C8B-B14F-4D97-AF65-F5344CB8AC3E}">
        <p14:creationId xmlns:p14="http://schemas.microsoft.com/office/powerpoint/2010/main" val="2843839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1DA68-9D56-9F64-F0AB-18E3492B4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76B127-1E1D-FD87-3560-4D2E0FDD1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6D4FA-D8A8-2BD4-3B7C-DA08BDD9D2E6}"/>
              </a:ext>
            </a:extLst>
          </p:cNvPr>
          <p:cNvSpPr>
            <a:spLocks noGrp="1"/>
          </p:cNvSpPr>
          <p:nvPr>
            <p:ph type="body" idx="1"/>
          </p:nvPr>
        </p:nvSpPr>
        <p:spPr/>
        <p:txBody>
          <a:bodyPr/>
          <a:lstStyle/>
          <a:p>
            <a:r>
              <a:rPr lang="en-GB" dirty="0" smtClean="0"/>
              <a:t>Two months later</a:t>
            </a:r>
            <a:r>
              <a:rPr lang="en-GB" baseline="0" dirty="0" smtClean="0"/>
              <a:t> JIT parties proposed to organise a coordination meeting at Eurojust to share their updates and hear about the progress in other involved countries. </a:t>
            </a:r>
          </a:p>
          <a:p>
            <a:endParaRPr lang="en-GB" baseline="0" dirty="0" smtClean="0"/>
          </a:p>
          <a:p>
            <a:r>
              <a:rPr lang="en-US" sz="1200" b="0" i="0" u="none" strike="noStrike" kern="1200" baseline="0" dirty="0" smtClean="0">
                <a:solidFill>
                  <a:schemeClr val="tx1"/>
                </a:solidFill>
                <a:latin typeface="+mn-lt"/>
                <a:ea typeface="+mn-ea"/>
                <a:cs typeface="+mn-cs"/>
              </a:rPr>
              <a:t>Finland and France presented their updates on the state of play of their investigations.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this meeting Sweden, Germany and Ukraine reported that they had also opened their own investigations and presented their first findings.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Europol participated in the coordination meeting and presented the results of its analyses.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While the United Kingdom didn’t open an investigation, they participated at the meetings still.</a:t>
            </a:r>
          </a:p>
          <a:p>
            <a:endParaRPr lang="en-US" sz="1200" b="0" i="0" u="none" strike="noStrike" kern="1200" baseline="0" dirty="0" smtClean="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21E2CCFF-0F7D-FF1D-88E1-33A8E3E87D2D}"/>
              </a:ext>
            </a:extLst>
          </p:cNvPr>
          <p:cNvSpPr>
            <a:spLocks noGrp="1"/>
          </p:cNvSpPr>
          <p:nvPr>
            <p:ph type="sldNum" sz="quarter" idx="5"/>
          </p:nvPr>
        </p:nvSpPr>
        <p:spPr/>
        <p:txBody>
          <a:bodyPr/>
          <a:lstStyle/>
          <a:p>
            <a:fld id="{EDA4B801-E864-4EA4-88EA-B7D6585B236C}" type="slidenum">
              <a:rPr lang="en-BE" smtClean="0"/>
              <a:t>38</a:t>
            </a:fld>
            <a:endParaRPr lang="en-BE"/>
          </a:p>
        </p:txBody>
      </p:sp>
    </p:spTree>
    <p:extLst>
      <p:ext uri="{BB962C8B-B14F-4D97-AF65-F5344CB8AC3E}">
        <p14:creationId xmlns:p14="http://schemas.microsoft.com/office/powerpoint/2010/main" val="4106694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017D5-35DF-6FAF-EF73-4FA250F2E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083A8-1AE9-60E7-3418-0AC553678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6504C-F856-6869-E674-48BEB2DF45DD}"/>
              </a:ext>
            </a:extLst>
          </p:cNvPr>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Both the Swedish and German investigations focused on money laundering: a number of suspects residing in both Member States had been receiving and forwarding large amounts of money to Ukraine, Turkey and Hong Kong. </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It was agreed to extend the JIT to include Germany and Sweden.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Ukraine, the crimes investigated were gross fraud, and a call </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 using young employees to sell valueless shares had been identified in Kyiv. Ukraine would also have liked to join the JIT, but as the investigation was at a very early stage this was not yet possible. </a:t>
            </a:r>
          </a:p>
          <a:p>
            <a:endParaRPr lang="en-GB" dirty="0" smtClean="0"/>
          </a:p>
          <a:p>
            <a:r>
              <a:rPr lang="en-GB" dirty="0" smtClean="0"/>
              <a:t>The </a:t>
            </a:r>
            <a:r>
              <a:rPr lang="en-GB" baseline="0" dirty="0" smtClean="0"/>
              <a:t>JIT will therefore expand to Germany and Sweden at this stage. When new countries join, what needs to be done?</a:t>
            </a:r>
            <a:endParaRPr lang="en-BE" dirty="0"/>
          </a:p>
        </p:txBody>
      </p:sp>
      <p:sp>
        <p:nvSpPr>
          <p:cNvPr id="4" name="Slide Number Placeholder 3">
            <a:extLst>
              <a:ext uri="{FF2B5EF4-FFF2-40B4-BE49-F238E27FC236}">
                <a16:creationId xmlns:a16="http://schemas.microsoft.com/office/drawing/2014/main" id="{A903B826-27A6-01F5-86D5-9AEEBFFE0EE7}"/>
              </a:ext>
            </a:extLst>
          </p:cNvPr>
          <p:cNvSpPr>
            <a:spLocks noGrp="1"/>
          </p:cNvSpPr>
          <p:nvPr>
            <p:ph type="sldNum" sz="quarter" idx="5"/>
          </p:nvPr>
        </p:nvSpPr>
        <p:spPr/>
        <p:txBody>
          <a:bodyPr/>
          <a:lstStyle/>
          <a:p>
            <a:fld id="{EDA4B801-E864-4EA4-88EA-B7D6585B236C}" type="slidenum">
              <a:rPr lang="en-BE" smtClean="0"/>
              <a:t>39</a:t>
            </a:fld>
            <a:endParaRPr lang="en-BE"/>
          </a:p>
        </p:txBody>
      </p:sp>
    </p:spTree>
    <p:extLst>
      <p:ext uri="{BB962C8B-B14F-4D97-AF65-F5344CB8AC3E}">
        <p14:creationId xmlns:p14="http://schemas.microsoft.com/office/powerpoint/2010/main" val="89567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baseline="0" dirty="0" smtClean="0"/>
              <a:t>Investment fraud is a complex crime to investigate.</a:t>
            </a:r>
          </a:p>
          <a:p>
            <a:endParaRPr lang="en-GB" baseline="0" dirty="0" smtClean="0"/>
          </a:p>
          <a:p>
            <a:r>
              <a:rPr lang="en-GB" baseline="0" dirty="0" smtClean="0"/>
              <a:t>The cross-border dimension of the case makes the work of police and judiciary even more difficult. </a:t>
            </a:r>
          </a:p>
          <a:p>
            <a:endParaRPr lang="en-GB" baseline="0" dirty="0" smtClean="0"/>
          </a:p>
          <a:p>
            <a:r>
              <a:rPr lang="en-GB" baseline="0" dirty="0" smtClean="0"/>
              <a:t>We will look at how a JIT was used to support and facilitate the complex investigation.</a:t>
            </a:r>
          </a:p>
          <a:p>
            <a:endParaRPr lang="en-GB" baseline="0" dirty="0" smtClean="0"/>
          </a:p>
          <a:p>
            <a:r>
              <a:rPr lang="en-GB" baseline="0" dirty="0" smtClean="0"/>
              <a:t>The story begins in early 2021 with a legitimate looking website offering a very tempting investment opportunity</a:t>
            </a:r>
            <a:endParaRPr lang="en-GB" dirty="0"/>
          </a:p>
        </p:txBody>
      </p:sp>
      <p:sp>
        <p:nvSpPr>
          <p:cNvPr id="4" name="Slide Number Placeholder 3"/>
          <p:cNvSpPr>
            <a:spLocks noGrp="1"/>
          </p:cNvSpPr>
          <p:nvPr>
            <p:ph type="sldNum" sz="quarter" idx="10"/>
          </p:nvPr>
        </p:nvSpPr>
        <p:spPr/>
        <p:txBody>
          <a:bodyPr/>
          <a:lstStyle/>
          <a:p>
            <a:fld id="{EDA4B801-E864-4EA4-88EA-B7D6585B236C}" type="slidenum">
              <a:rPr lang="en-BE" smtClean="0"/>
              <a:t>4</a:t>
            </a:fld>
            <a:endParaRPr lang="en-BE"/>
          </a:p>
        </p:txBody>
      </p:sp>
    </p:spTree>
    <p:extLst>
      <p:ext uri="{BB962C8B-B14F-4D97-AF65-F5344CB8AC3E}">
        <p14:creationId xmlns:p14="http://schemas.microsoft.com/office/powerpoint/2010/main" val="2821182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40</a:t>
            </a:fld>
            <a:endParaRPr lang="en-BE"/>
          </a:p>
        </p:txBody>
      </p:sp>
    </p:spTree>
    <p:extLst>
      <p:ext uri="{BB962C8B-B14F-4D97-AF65-F5344CB8AC3E}">
        <p14:creationId xmlns:p14="http://schemas.microsoft.com/office/powerpoint/2010/main" val="1941408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41</a:t>
            </a:fld>
            <a:endParaRPr lang="en-BE"/>
          </a:p>
        </p:txBody>
      </p:sp>
    </p:spTree>
    <p:extLst>
      <p:ext uri="{BB962C8B-B14F-4D97-AF65-F5344CB8AC3E}">
        <p14:creationId xmlns:p14="http://schemas.microsoft.com/office/powerpoint/2010/main" val="4266123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031B-88C6-1B0D-C986-8F9A9593F4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A06EB-5183-6DEC-A96C-5B1C4A941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8C7D4-2CFC-3DED-ECD5-B8D8BB4EC90C}"/>
              </a:ext>
            </a:extLst>
          </p:cNvPr>
          <p:cNvSpPr>
            <a:spLocks noGrp="1"/>
          </p:cNvSpPr>
          <p:nvPr>
            <p:ph type="body" idx="1"/>
          </p:nvPr>
        </p:nvSpPr>
        <p:spPr/>
        <p:txBody>
          <a:bodyPr/>
          <a:lstStyle/>
          <a:p>
            <a:r>
              <a:rPr lang="en-US" dirty="0" smtClean="0"/>
              <a:t>Two additional</a:t>
            </a:r>
            <a:r>
              <a:rPr lang="en-US" baseline="0" dirty="0" smtClean="0"/>
              <a:t> EU countries are joining the JIT. What is the way to make this happen?</a:t>
            </a:r>
          </a:p>
          <a:p>
            <a:pPr marL="171450" lvl="0" indent="-171450">
              <a:buClr>
                <a:srgbClr val="E97132">
                  <a:lumMod val="75000"/>
                </a:srgbClr>
              </a:buClr>
              <a:buSzPct val="150000"/>
              <a:buFont typeface="Arial" panose="020B0604020202020204" pitchFamily="34" charset="0"/>
              <a:buChar cha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An amendment to the JIT agreement including Sweden and Germany as parties needs to be signed</a:t>
            </a:r>
          </a:p>
          <a:p>
            <a:pPr marL="171450" lvl="0" indent="-171450">
              <a:buClr>
                <a:srgbClr val="E97132">
                  <a:lumMod val="75000"/>
                </a:srgbClr>
              </a:buClr>
              <a:buSzPct val="150000"/>
              <a:buFont typeface="Arial" panose="020B0604020202020204" pitchFamily="34" charset="0"/>
              <a:buChar cha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An amendment to the JIT agreement including Sweden, Germany and Ukraine needs to be signed</a:t>
            </a:r>
          </a:p>
          <a:p>
            <a:pPr marL="171450" lvl="0" indent="-171450">
              <a:buClr>
                <a:srgbClr val="E97132">
                  <a:lumMod val="75000"/>
                </a:srgbClr>
              </a:buClr>
              <a:buSzPct val="150000"/>
              <a:buFont typeface="Arial" panose="020B0604020202020204" pitchFamily="34" charset="0"/>
              <a:buChar cha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 notice should be provided informing the JIT parties that Sweden and Germany would like to join the JIT</a:t>
            </a:r>
          </a:p>
          <a:p>
            <a:pPr marL="171450" marR="0" lvl="0" indent="-171450" algn="l" defTabSz="914400" rtl="0" eaLnBrk="1" fontAlgn="auto" latinLnBrk="0" hangingPunct="1">
              <a:lnSpc>
                <a:spcPct val="100000"/>
              </a:lnSpc>
              <a:spcBef>
                <a:spcPts val="0"/>
              </a:spcBef>
              <a:spcAft>
                <a:spcPts val="0"/>
              </a:spcAft>
              <a:buClr>
                <a:srgbClr val="E97132">
                  <a:lumMod val="75000"/>
                </a:srgbClr>
              </a:buClr>
              <a:buSzPct val="150000"/>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 new JIT agreement would need to be drafted</a:t>
            </a:r>
          </a:p>
          <a:p>
            <a:pPr lvl="0">
              <a:buClr>
                <a:srgbClr val="E97132">
                  <a:lumMod val="75000"/>
                </a:srgbClr>
              </a:buClr>
              <a:buSzPct val="150000"/>
            </a:pP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pPr lvl="0">
              <a:buClr>
                <a:srgbClr val="E97132">
                  <a:lumMod val="75000"/>
                </a:srgbClr>
              </a:buClr>
              <a:buSzPct val="150000"/>
            </a:pP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pPr lvl="0">
              <a:buClr>
                <a:srgbClr val="E97132">
                  <a:lumMod val="75000"/>
                </a:srgbClr>
              </a:buClr>
              <a:buSzPct val="150000"/>
            </a:pP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BE" dirty="0"/>
          </a:p>
        </p:txBody>
      </p:sp>
      <p:sp>
        <p:nvSpPr>
          <p:cNvPr id="4" name="Slide Number Placeholder 3">
            <a:extLst>
              <a:ext uri="{FF2B5EF4-FFF2-40B4-BE49-F238E27FC236}">
                <a16:creationId xmlns:a16="http://schemas.microsoft.com/office/drawing/2014/main" id="{66EA4F60-933D-2D70-DF96-4E4AA692E873}"/>
              </a:ext>
            </a:extLst>
          </p:cNvPr>
          <p:cNvSpPr>
            <a:spLocks noGrp="1"/>
          </p:cNvSpPr>
          <p:nvPr>
            <p:ph type="sldNum" sz="quarter" idx="5"/>
          </p:nvPr>
        </p:nvSpPr>
        <p:spPr/>
        <p:txBody>
          <a:bodyPr/>
          <a:lstStyle/>
          <a:p>
            <a:fld id="{EDA4B801-E864-4EA4-88EA-B7D6585B236C}" type="slidenum">
              <a:rPr lang="en-BE" smtClean="0"/>
              <a:t>42</a:t>
            </a:fld>
            <a:endParaRPr lang="en-BE"/>
          </a:p>
        </p:txBody>
      </p:sp>
    </p:spTree>
    <p:extLst>
      <p:ext uri="{BB962C8B-B14F-4D97-AF65-F5344CB8AC3E}">
        <p14:creationId xmlns:p14="http://schemas.microsoft.com/office/powerpoint/2010/main" val="3221223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05E0E-62B4-563D-9212-E114F54DC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F5F85-90C1-0967-DF5C-CC5B6E441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743EB-4F3A-D87C-41F4-73828DFA66BC}"/>
              </a:ext>
            </a:extLst>
          </p:cNvPr>
          <p:cNvSpPr>
            <a:spLocks noGrp="1"/>
          </p:cNvSpPr>
          <p:nvPr>
            <p:ph type="body" idx="1"/>
          </p:nvPr>
        </p:nvSpPr>
        <p:spPr/>
        <p:txBody>
          <a:bodyPr/>
          <a:lstStyle/>
          <a:p>
            <a:r>
              <a:rPr lang="en-US" dirty="0" smtClean="0"/>
              <a:t>The JIT</a:t>
            </a:r>
            <a:r>
              <a:rPr lang="en-US" baseline="0" dirty="0" smtClean="0"/>
              <a:t> agreement needs to be amended to include Sweden and Germany as parties to the JIT. </a:t>
            </a:r>
          </a:p>
          <a:p>
            <a:endParaRPr lang="en-US" baseline="0" dirty="0" smtClean="0"/>
          </a:p>
          <a:p>
            <a:r>
              <a:rPr lang="en-US" baseline="0" dirty="0" smtClean="0"/>
              <a:t>In our case, </a:t>
            </a:r>
            <a:r>
              <a:rPr lang="en-US" sz="1200" b="0" i="0" u="none" strike="noStrike" kern="1200" baseline="0" dirty="0" smtClean="0">
                <a:solidFill>
                  <a:schemeClr val="tx1"/>
                </a:solidFill>
                <a:latin typeface="+mn-lt"/>
                <a:ea typeface="+mn-ea"/>
                <a:cs typeface="+mn-cs"/>
              </a:rPr>
              <a:t>the Eurojust National Desks once again provided their support by drafting an amendment to the JIT agreement and taking this through the negotiation and signing processes. </a:t>
            </a:r>
            <a:endParaRPr lang="en-BE" dirty="0"/>
          </a:p>
        </p:txBody>
      </p:sp>
      <p:sp>
        <p:nvSpPr>
          <p:cNvPr id="4" name="Slide Number Placeholder 3">
            <a:extLst>
              <a:ext uri="{FF2B5EF4-FFF2-40B4-BE49-F238E27FC236}">
                <a16:creationId xmlns:a16="http://schemas.microsoft.com/office/drawing/2014/main" id="{4963FE85-730A-2553-DA64-A6895FB994AA}"/>
              </a:ext>
            </a:extLst>
          </p:cNvPr>
          <p:cNvSpPr>
            <a:spLocks noGrp="1"/>
          </p:cNvSpPr>
          <p:nvPr>
            <p:ph type="sldNum" sz="quarter" idx="5"/>
          </p:nvPr>
        </p:nvSpPr>
        <p:spPr/>
        <p:txBody>
          <a:bodyPr/>
          <a:lstStyle/>
          <a:p>
            <a:fld id="{EDA4B801-E864-4EA4-88EA-B7D6585B236C}" type="slidenum">
              <a:rPr lang="en-BE" smtClean="0"/>
              <a:t>43</a:t>
            </a:fld>
            <a:endParaRPr lang="en-BE"/>
          </a:p>
        </p:txBody>
      </p:sp>
    </p:spTree>
    <p:extLst>
      <p:ext uri="{BB962C8B-B14F-4D97-AF65-F5344CB8AC3E}">
        <p14:creationId xmlns:p14="http://schemas.microsoft.com/office/powerpoint/2010/main" val="2811889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2FDF8-F306-AD48-D82E-E49C4E144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2286B-E21C-81FB-432B-FCD9AD490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35E33-3AFA-9F5A-CB34-4F3926E43E8E}"/>
              </a:ext>
            </a:extLst>
          </p:cNvPr>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During the autumn of 2021, police and prosecutors from JIT parties met several times, either physically or by videoconference, to exchange information.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not all participants were able to speak a common language, Eurojust was asked to </a:t>
            </a:r>
            <a:r>
              <a:rPr lang="en-US" sz="1200" b="0" i="0" u="none" strike="noStrike" kern="1200" baseline="0" dirty="0" err="1" smtClean="0">
                <a:solidFill>
                  <a:schemeClr val="tx1"/>
                </a:solidFill>
                <a:latin typeface="+mn-lt"/>
                <a:ea typeface="+mn-ea"/>
                <a:cs typeface="+mn-cs"/>
              </a:rPr>
              <a:t>organise</a:t>
            </a:r>
            <a:r>
              <a:rPr lang="en-US" sz="1200" b="0" i="0" u="none" strike="noStrike" kern="1200" baseline="0" dirty="0" smtClean="0">
                <a:solidFill>
                  <a:schemeClr val="tx1"/>
                </a:solidFill>
                <a:latin typeface="+mn-lt"/>
                <a:ea typeface="+mn-ea"/>
                <a:cs typeface="+mn-cs"/>
              </a:rPr>
              <a:t> coordination meetings with simultaneous interpretation.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Evidence was securely shared mainly during these meetings. However, occasionally Europol’s SIENA tool was used to transfer the evidence.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With the support of the Ukrainian Liaison Prosecutor posted at Eurojust, joint cooperation efforts also took place in Ukraine on a couple of occasions, and in September Ukraine also formally joined the JIT. The JIT agreement was amended again to include Ukraine as a party. </a:t>
            </a:r>
            <a:endParaRPr lang="en-GB" dirty="0" smtClean="0"/>
          </a:p>
          <a:p>
            <a:endParaRPr lang="en-GB" dirty="0" smtClean="0"/>
          </a:p>
          <a:p>
            <a:r>
              <a:rPr lang="en-GB" baseline="0" dirty="0" smtClean="0"/>
              <a:t>What was the legal basis for this?</a:t>
            </a:r>
            <a:endParaRPr lang="en-BE" dirty="0"/>
          </a:p>
        </p:txBody>
      </p:sp>
      <p:sp>
        <p:nvSpPr>
          <p:cNvPr id="4" name="Slide Number Placeholder 3">
            <a:extLst>
              <a:ext uri="{FF2B5EF4-FFF2-40B4-BE49-F238E27FC236}">
                <a16:creationId xmlns:a16="http://schemas.microsoft.com/office/drawing/2014/main" id="{08462AB1-EC7E-91D7-8CD3-22DA5C6217DE}"/>
              </a:ext>
            </a:extLst>
          </p:cNvPr>
          <p:cNvSpPr>
            <a:spLocks noGrp="1"/>
          </p:cNvSpPr>
          <p:nvPr>
            <p:ph type="sldNum" sz="quarter" idx="5"/>
          </p:nvPr>
        </p:nvSpPr>
        <p:spPr/>
        <p:txBody>
          <a:bodyPr/>
          <a:lstStyle/>
          <a:p>
            <a:fld id="{EDA4B801-E864-4EA4-88EA-B7D6585B236C}" type="slidenum">
              <a:rPr lang="en-BE" smtClean="0"/>
              <a:t>44</a:t>
            </a:fld>
            <a:endParaRPr lang="en-BE"/>
          </a:p>
        </p:txBody>
      </p:sp>
    </p:spTree>
    <p:extLst>
      <p:ext uri="{BB962C8B-B14F-4D97-AF65-F5344CB8AC3E}">
        <p14:creationId xmlns:p14="http://schemas.microsoft.com/office/powerpoint/2010/main" val="708275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45</a:t>
            </a:fld>
            <a:endParaRPr lang="en-BE"/>
          </a:p>
        </p:txBody>
      </p:sp>
    </p:spTree>
    <p:extLst>
      <p:ext uri="{BB962C8B-B14F-4D97-AF65-F5344CB8AC3E}">
        <p14:creationId xmlns:p14="http://schemas.microsoft.com/office/powerpoint/2010/main" val="16730834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46</a:t>
            </a:fld>
            <a:endParaRPr lang="en-BE"/>
          </a:p>
        </p:txBody>
      </p:sp>
    </p:spTree>
    <p:extLst>
      <p:ext uri="{BB962C8B-B14F-4D97-AF65-F5344CB8AC3E}">
        <p14:creationId xmlns:p14="http://schemas.microsoft.com/office/powerpoint/2010/main" val="2551780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BA567-64FA-6656-6541-47ABBBD31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658A3-448A-D2F5-5D0F-51FBAA938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4F1A6-4E34-F21A-2CE3-E3CDB9D900A0}"/>
              </a:ext>
            </a:extLst>
          </p:cNvPr>
          <p:cNvSpPr>
            <a:spLocks noGrp="1"/>
          </p:cNvSpPr>
          <p:nvPr>
            <p:ph type="body" idx="1"/>
          </p:nvPr>
        </p:nvSpPr>
        <p:spPr/>
        <p:txBody>
          <a:bodyPr/>
          <a:lstStyle/>
          <a:p>
            <a:r>
              <a:rPr lang="en-US" dirty="0" smtClean="0"/>
              <a:t>The JIT agreement has to be amended to include Ukraine. Which legal basis should be added to the JIT agreement?</a:t>
            </a:r>
          </a:p>
          <a:p>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No need to change or add any legal basis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Article 19 of the UN Convention against Transnational Organized Crime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Article 20 of the Second Additional Protocol to the 1959 MLA Convention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Article 49 of the UN Convention Against Corruption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Article 12 of the Second Additional Protocol to the Convention on Cybercrime</a:t>
            </a:r>
          </a:p>
          <a:p>
            <a:endParaRPr lang="en-US" dirty="0" smtClean="0"/>
          </a:p>
          <a:p>
            <a:endParaRPr lang="en-BE" dirty="0"/>
          </a:p>
        </p:txBody>
      </p:sp>
      <p:sp>
        <p:nvSpPr>
          <p:cNvPr id="4" name="Slide Number Placeholder 3">
            <a:extLst>
              <a:ext uri="{FF2B5EF4-FFF2-40B4-BE49-F238E27FC236}">
                <a16:creationId xmlns:a16="http://schemas.microsoft.com/office/drawing/2014/main" id="{0F1DDEF2-E66E-087D-1832-B796CC919710}"/>
              </a:ext>
            </a:extLst>
          </p:cNvPr>
          <p:cNvSpPr>
            <a:spLocks noGrp="1"/>
          </p:cNvSpPr>
          <p:nvPr>
            <p:ph type="sldNum" sz="quarter" idx="5"/>
          </p:nvPr>
        </p:nvSpPr>
        <p:spPr/>
        <p:txBody>
          <a:bodyPr/>
          <a:lstStyle/>
          <a:p>
            <a:fld id="{EDA4B801-E864-4EA4-88EA-B7D6585B236C}" type="slidenum">
              <a:rPr lang="en-BE" smtClean="0"/>
              <a:t>47</a:t>
            </a:fld>
            <a:endParaRPr lang="en-BE"/>
          </a:p>
        </p:txBody>
      </p:sp>
    </p:spTree>
    <p:extLst>
      <p:ext uri="{BB962C8B-B14F-4D97-AF65-F5344CB8AC3E}">
        <p14:creationId xmlns:p14="http://schemas.microsoft.com/office/powerpoint/2010/main" val="11593571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25ABC-F2E5-1DB8-A5F6-5C73469F87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C1CE7-5615-6B55-3C76-AB6AE56FE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2FF947-D0E1-A9D1-61EA-28432CE32C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Article 20 of the Second Additional Protocol to the 1959 MLA Convention is the best option for</a:t>
            </a:r>
            <a:r>
              <a:rPr lang="en-GB" sz="1200" baseline="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 this since all involved countries (France, Sweden, Germany and Ukraine) ratified this Convention ( common legal basis).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As before, Eurojust supported this extension to the JIT. This greatly facilitated exchange of information with Ukraine and eventually led to the identification of targets. Once targets were identified JIT parties could start preparations for an action day.</a:t>
            </a: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endParaRPr lang="en-BE" dirty="0"/>
          </a:p>
        </p:txBody>
      </p:sp>
      <p:sp>
        <p:nvSpPr>
          <p:cNvPr id="4" name="Slide Number Placeholder 3">
            <a:extLst>
              <a:ext uri="{FF2B5EF4-FFF2-40B4-BE49-F238E27FC236}">
                <a16:creationId xmlns:a16="http://schemas.microsoft.com/office/drawing/2014/main" id="{3C100D11-C9D1-A3D7-0946-BF7468B38E1D}"/>
              </a:ext>
            </a:extLst>
          </p:cNvPr>
          <p:cNvSpPr>
            <a:spLocks noGrp="1"/>
          </p:cNvSpPr>
          <p:nvPr>
            <p:ph type="sldNum" sz="quarter" idx="5"/>
          </p:nvPr>
        </p:nvSpPr>
        <p:spPr/>
        <p:txBody>
          <a:bodyPr/>
          <a:lstStyle/>
          <a:p>
            <a:fld id="{EDA4B801-E864-4EA4-88EA-B7D6585B236C}" type="slidenum">
              <a:rPr lang="en-BE" smtClean="0"/>
              <a:t>48</a:t>
            </a:fld>
            <a:endParaRPr lang="en-BE"/>
          </a:p>
        </p:txBody>
      </p:sp>
    </p:spTree>
    <p:extLst>
      <p:ext uri="{BB962C8B-B14F-4D97-AF65-F5344CB8AC3E}">
        <p14:creationId xmlns:p14="http://schemas.microsoft.com/office/powerpoint/2010/main" val="3156516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160D9-CCF7-F06C-98D7-332E598BA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0AFD8-F8FF-2ACE-D7B3-AD6DC7278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A7EE6-53D9-21EB-9F75-B24075D61CFF}"/>
              </a:ext>
            </a:extLst>
          </p:cNvPr>
          <p:cNvSpPr>
            <a:spLocks noGrp="1"/>
          </p:cNvSpPr>
          <p:nvPr>
            <p:ph type="body" idx="1"/>
          </p:nvPr>
        </p:nvSpPr>
        <p:spPr/>
        <p:txBody>
          <a:bodyPr/>
          <a:lstStyle/>
          <a:p>
            <a:r>
              <a:rPr lang="en-US" dirty="0" smtClean="0"/>
              <a:t>The time for actions arrived!</a:t>
            </a:r>
            <a:endParaRPr lang="en-BE" dirty="0"/>
          </a:p>
        </p:txBody>
      </p:sp>
      <p:sp>
        <p:nvSpPr>
          <p:cNvPr id="4" name="Slide Number Placeholder 3">
            <a:extLst>
              <a:ext uri="{FF2B5EF4-FFF2-40B4-BE49-F238E27FC236}">
                <a16:creationId xmlns:a16="http://schemas.microsoft.com/office/drawing/2014/main" id="{060B0F3B-4068-D7E0-9067-E3BCE0A0BE9C}"/>
              </a:ext>
            </a:extLst>
          </p:cNvPr>
          <p:cNvSpPr>
            <a:spLocks noGrp="1"/>
          </p:cNvSpPr>
          <p:nvPr>
            <p:ph type="sldNum" sz="quarter" idx="5"/>
          </p:nvPr>
        </p:nvSpPr>
        <p:spPr/>
        <p:txBody>
          <a:bodyPr/>
          <a:lstStyle/>
          <a:p>
            <a:fld id="{EDA4B801-E864-4EA4-88EA-B7D6585B236C}" type="slidenum">
              <a:rPr lang="en-BE" smtClean="0"/>
              <a:t>49</a:t>
            </a:fld>
            <a:endParaRPr lang="en-BE"/>
          </a:p>
        </p:txBody>
      </p:sp>
    </p:spTree>
    <p:extLst>
      <p:ext uri="{BB962C8B-B14F-4D97-AF65-F5344CB8AC3E}">
        <p14:creationId xmlns:p14="http://schemas.microsoft.com/office/powerpoint/2010/main" val="4229771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DA4B801-E864-4EA4-88EA-B7D6585B236C}" type="slidenum">
              <a:rPr lang="en-BE" smtClean="0"/>
              <a:t>5</a:t>
            </a:fld>
            <a:endParaRPr lang="en-BE"/>
          </a:p>
        </p:txBody>
      </p:sp>
    </p:spTree>
    <p:extLst>
      <p:ext uri="{BB962C8B-B14F-4D97-AF65-F5344CB8AC3E}">
        <p14:creationId xmlns:p14="http://schemas.microsoft.com/office/powerpoint/2010/main" val="2624954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December 2021 targets were identified</a:t>
            </a:r>
            <a:r>
              <a:rPr lang="en-GB" baseline="0" dirty="0" smtClean="0"/>
              <a:t> and a c</a:t>
            </a:r>
            <a:r>
              <a:rPr lang="en-GB" dirty="0" smtClean="0"/>
              <a:t>oordination meeting took place at Eurojust to plan for a joint action day.</a:t>
            </a:r>
          </a:p>
          <a:p>
            <a:endParaRPr lang="en-GB" dirty="0" smtClean="0"/>
          </a:p>
          <a:p>
            <a:r>
              <a:rPr lang="en-GB" dirty="0" smtClean="0"/>
              <a:t>The action</a:t>
            </a:r>
            <a:r>
              <a:rPr lang="en-GB" baseline="0" dirty="0" smtClean="0"/>
              <a:t> day was scheduled for the end of February 2022. Actions were planned to take place in the countries of all parties of the JIT, as well as in Hong Kong, Taiwan and United Kingdom. </a:t>
            </a:r>
          </a:p>
          <a:p>
            <a:endParaRPr lang="en-GB" baseline="0" dirty="0" smtClean="0"/>
          </a:p>
          <a:p>
            <a:r>
              <a:rPr lang="en-GB" baseline="0" dirty="0" smtClean="0"/>
              <a:t>France reported that two suspects were in Belgium  and so an European Arrest Warrant will be issued to Belgium to execute it on the joint action day. </a:t>
            </a:r>
          </a:p>
          <a:p>
            <a:endParaRPr lang="en-GB" baseline="0" dirty="0" smtClean="0"/>
          </a:p>
          <a:p>
            <a:r>
              <a:rPr lang="en-GB" baseline="0" dirty="0" smtClean="0"/>
              <a:t>These are a lot of action planed in a lot of involved countries. What is the best way to coordinate them?</a:t>
            </a:r>
          </a:p>
          <a:p>
            <a:endParaRPr lang="en-GB" dirty="0"/>
          </a:p>
        </p:txBody>
      </p:sp>
      <p:sp>
        <p:nvSpPr>
          <p:cNvPr id="4" name="Slide Number Placeholder 3"/>
          <p:cNvSpPr>
            <a:spLocks noGrp="1"/>
          </p:cNvSpPr>
          <p:nvPr>
            <p:ph type="sldNum" sz="quarter" idx="10"/>
          </p:nvPr>
        </p:nvSpPr>
        <p:spPr/>
        <p:txBody>
          <a:bodyPr/>
          <a:lstStyle/>
          <a:p>
            <a:fld id="{EDA4B801-E864-4EA4-88EA-B7D6585B236C}" type="slidenum">
              <a:rPr lang="en-BE" smtClean="0"/>
              <a:t>50</a:t>
            </a:fld>
            <a:endParaRPr lang="en-BE"/>
          </a:p>
        </p:txBody>
      </p:sp>
    </p:spTree>
    <p:extLst>
      <p:ext uri="{BB962C8B-B14F-4D97-AF65-F5344CB8AC3E}">
        <p14:creationId xmlns:p14="http://schemas.microsoft.com/office/powerpoint/2010/main" val="13098976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51</a:t>
            </a:fld>
            <a:endParaRPr lang="en-BE"/>
          </a:p>
        </p:txBody>
      </p:sp>
    </p:spTree>
    <p:extLst>
      <p:ext uri="{BB962C8B-B14F-4D97-AF65-F5344CB8AC3E}">
        <p14:creationId xmlns:p14="http://schemas.microsoft.com/office/powerpoint/2010/main" val="22534019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52</a:t>
            </a:fld>
            <a:endParaRPr lang="en-BE"/>
          </a:p>
        </p:txBody>
      </p:sp>
    </p:spTree>
    <p:extLst>
      <p:ext uri="{BB962C8B-B14F-4D97-AF65-F5344CB8AC3E}">
        <p14:creationId xmlns:p14="http://schemas.microsoft.com/office/powerpoint/2010/main" val="7350176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E622-F971-84C6-0B0D-2C827BA3D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9DB2A-4AEE-4563-3F10-C52B16827F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16CE7-C166-1979-B5B6-D1A5E47F6B9E}"/>
              </a:ext>
            </a:extLst>
          </p:cNvPr>
          <p:cNvSpPr>
            <a:spLocks noGrp="1"/>
          </p:cNvSpPr>
          <p:nvPr>
            <p:ph type="body" idx="1"/>
          </p:nvPr>
        </p:nvSpPr>
        <p:spPr/>
        <p:txBody>
          <a:bodyPr/>
          <a:lstStyle/>
          <a:p>
            <a:r>
              <a:rPr lang="en-US" dirty="0" smtClean="0"/>
              <a:t>What Eurojust tool would be useful for JIT parties to coordinate the planned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Level II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Another coordination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JIT Network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Coordination centre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No coordination tool is needed, modern communication technology</a:t>
            </a:r>
            <a:r>
              <a:rPr lang="en-GB" sz="1200" baseline="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 is enough</a:t>
            </a: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endParaRPr lang="en-BE" dirty="0"/>
          </a:p>
        </p:txBody>
      </p:sp>
      <p:sp>
        <p:nvSpPr>
          <p:cNvPr id="4" name="Slide Number Placeholder 3">
            <a:extLst>
              <a:ext uri="{FF2B5EF4-FFF2-40B4-BE49-F238E27FC236}">
                <a16:creationId xmlns:a16="http://schemas.microsoft.com/office/drawing/2014/main" id="{221EE610-92F7-686A-FCAA-1D5F72526674}"/>
              </a:ext>
            </a:extLst>
          </p:cNvPr>
          <p:cNvSpPr>
            <a:spLocks noGrp="1"/>
          </p:cNvSpPr>
          <p:nvPr>
            <p:ph type="sldNum" sz="quarter" idx="5"/>
          </p:nvPr>
        </p:nvSpPr>
        <p:spPr/>
        <p:txBody>
          <a:bodyPr/>
          <a:lstStyle/>
          <a:p>
            <a:fld id="{EDA4B801-E864-4EA4-88EA-B7D6585B236C}" type="slidenum">
              <a:rPr lang="en-BE" smtClean="0"/>
              <a:t>53</a:t>
            </a:fld>
            <a:endParaRPr lang="en-BE"/>
          </a:p>
        </p:txBody>
      </p:sp>
    </p:spTree>
    <p:extLst>
      <p:ext uri="{BB962C8B-B14F-4D97-AF65-F5344CB8AC3E}">
        <p14:creationId xmlns:p14="http://schemas.microsoft.com/office/powerpoint/2010/main" val="559226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16167-5D0F-DC69-904B-8222597F5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E86C0-52AF-0C53-6F16-1A771A819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126D4F-A423-442D-6544-9681AC5D0A0A}"/>
              </a:ext>
            </a:extLst>
          </p:cNvPr>
          <p:cNvSpPr>
            <a:spLocks noGrp="1"/>
          </p:cNvSpPr>
          <p:nvPr>
            <p:ph type="body" idx="1"/>
          </p:nvPr>
        </p:nvSpPr>
        <p:spPr/>
        <p:txBody>
          <a:bodyPr/>
          <a:lstStyle/>
          <a:p>
            <a:r>
              <a:rPr lang="en-US" sz="1200" b="0" i="0" kern="1200" dirty="0" smtClean="0">
                <a:solidFill>
                  <a:schemeClr val="tx1"/>
                </a:solidFill>
                <a:effectLst/>
                <a:latin typeface="+mn-lt"/>
                <a:ea typeface="+mn-ea"/>
                <a:cs typeface="+mn-cs"/>
              </a:rPr>
              <a:t>Coordination </a:t>
            </a:r>
            <a:r>
              <a:rPr lang="en-US" sz="1200" b="0" i="0" kern="1200" dirty="0" err="1" smtClean="0">
                <a:solidFill>
                  <a:schemeClr val="tx1"/>
                </a:solidFill>
                <a:effectLst/>
                <a:latin typeface="+mn-lt"/>
                <a:ea typeface="+mn-ea"/>
                <a:cs typeface="+mn-cs"/>
              </a:rPr>
              <a:t>centres</a:t>
            </a:r>
            <a:r>
              <a:rPr lang="en-US" sz="1200" b="0" i="0" kern="1200" dirty="0" smtClean="0">
                <a:solidFill>
                  <a:schemeClr val="tx1"/>
                </a:solidFill>
                <a:effectLst/>
                <a:latin typeface="+mn-lt"/>
                <a:ea typeface="+mn-ea"/>
                <a:cs typeface="+mn-cs"/>
              </a:rPr>
              <a:t> are a judicial tool created by Eurojust in support to action days against criminal </a:t>
            </a:r>
            <a:r>
              <a:rPr lang="en-US" sz="1200" b="0" i="0" kern="1200" dirty="0" err="1" smtClean="0">
                <a:solidFill>
                  <a:schemeClr val="tx1"/>
                </a:solidFill>
                <a:effectLst/>
                <a:latin typeface="+mn-lt"/>
                <a:ea typeface="+mn-ea"/>
                <a:cs typeface="+mn-cs"/>
              </a:rPr>
              <a:t>organisations</a:t>
            </a:r>
            <a:r>
              <a:rPr lang="en-US" sz="1200" b="0" i="0" kern="1200" dirty="0" smtClean="0">
                <a:solidFill>
                  <a:schemeClr val="tx1"/>
                </a:solidFill>
                <a:effectLst/>
                <a:latin typeface="+mn-lt"/>
                <a:ea typeface="+mn-ea"/>
                <a:cs typeface="+mn-cs"/>
              </a:rPr>
              <a:t> where arrests, searches, interviews of suspects and witnesses, seizures of evidence and freezing of assets are carried out in several countries at the same time.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Eurojust coordinates the efforts of the competent national authorities, continuously monitors the ongoing operations, assists with legal and practical advice and facilitates the issuing of critical judicial instruments, ensuring that the actions taken lead to successful prosecutions.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Key to success is the unique setting in which representatives of the National Desks and Liaison Prosecutors of the involved countries are supported by legal and technical experts.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Coordination </a:t>
            </a:r>
            <a:r>
              <a:rPr lang="en-US" sz="1200" b="0" i="0" kern="1200" dirty="0" err="1" smtClean="0">
                <a:solidFill>
                  <a:schemeClr val="tx1"/>
                </a:solidFill>
                <a:effectLst/>
                <a:latin typeface="+mn-lt"/>
                <a:ea typeface="+mn-ea"/>
                <a:cs typeface="+mn-cs"/>
              </a:rPr>
              <a:t>centres</a:t>
            </a:r>
            <a:r>
              <a:rPr lang="en-US" sz="1200" b="0" i="0" kern="1200" dirty="0" smtClean="0">
                <a:solidFill>
                  <a:schemeClr val="tx1"/>
                </a:solidFill>
                <a:effectLst/>
                <a:latin typeface="+mn-lt"/>
                <a:ea typeface="+mn-ea"/>
                <a:cs typeface="+mn-cs"/>
              </a:rPr>
              <a:t> are set up from a dedicated Eurojust room equipped with state-of-the-art technology and/or virtually via videoconference facilities, to ensure that evidence and information collected on the ground are swiftly exchanged amongst all involved national authorities in a secure environment.</a:t>
            </a:r>
          </a:p>
          <a:p>
            <a:endParaRPr lang="en-BE" dirty="0"/>
          </a:p>
        </p:txBody>
      </p:sp>
      <p:sp>
        <p:nvSpPr>
          <p:cNvPr id="4" name="Slide Number Placeholder 3">
            <a:extLst>
              <a:ext uri="{FF2B5EF4-FFF2-40B4-BE49-F238E27FC236}">
                <a16:creationId xmlns:a16="http://schemas.microsoft.com/office/drawing/2014/main" id="{57FC66DE-F2E0-2274-2C68-88800686648F}"/>
              </a:ext>
            </a:extLst>
          </p:cNvPr>
          <p:cNvSpPr>
            <a:spLocks noGrp="1"/>
          </p:cNvSpPr>
          <p:nvPr>
            <p:ph type="sldNum" sz="quarter" idx="5"/>
          </p:nvPr>
        </p:nvSpPr>
        <p:spPr/>
        <p:txBody>
          <a:bodyPr/>
          <a:lstStyle/>
          <a:p>
            <a:fld id="{EDA4B801-E864-4EA4-88EA-B7D6585B236C}" type="slidenum">
              <a:rPr lang="en-BE" smtClean="0"/>
              <a:t>54</a:t>
            </a:fld>
            <a:endParaRPr lang="en-BE"/>
          </a:p>
        </p:txBody>
      </p:sp>
    </p:spTree>
    <p:extLst>
      <p:ext uri="{BB962C8B-B14F-4D97-AF65-F5344CB8AC3E}">
        <p14:creationId xmlns:p14="http://schemas.microsoft.com/office/powerpoint/2010/main" val="5871345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planned JAD was carried out in late February. Eurojust coordination centre facilitated execution</a:t>
            </a:r>
            <a:r>
              <a:rPr lang="en-GB" baseline="0" dirty="0" smtClean="0"/>
              <a:t> of operational activities and the real time exchange of information. Europol also provided operational support.</a:t>
            </a:r>
          </a:p>
          <a:p>
            <a:endParaRPr lang="en-GB" baseline="0" dirty="0" smtClean="0"/>
          </a:p>
          <a:p>
            <a:r>
              <a:rPr lang="en-US" sz="1200" b="0" i="0" u="none" strike="noStrike" kern="1200" baseline="0" dirty="0" smtClean="0">
                <a:solidFill>
                  <a:schemeClr val="tx1"/>
                </a:solidFill>
                <a:latin typeface="+mn-lt"/>
                <a:ea typeface="+mn-ea"/>
                <a:cs typeface="+mn-cs"/>
              </a:rPr>
              <a:t>A large number of house searches, arrests and seizures were carried out in Finland, France, Germany, Sweden and Ukraine.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addition, freezing orders and MLA requests for interviews were executed in the United Kingdom, Taiwan and Hong Kong.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Belgium executed two European Arrest Warrants from France.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Eurojust coordination </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 facilitated the planning of the operational activities and the real-time exchange of information.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Europol also provided operational support. </a:t>
            </a:r>
            <a:endParaRPr lang="en-GB" baseline="0" dirty="0" smtClean="0"/>
          </a:p>
        </p:txBody>
      </p:sp>
      <p:sp>
        <p:nvSpPr>
          <p:cNvPr id="4" name="Slide Number Placeholder 3"/>
          <p:cNvSpPr>
            <a:spLocks noGrp="1"/>
          </p:cNvSpPr>
          <p:nvPr>
            <p:ph type="sldNum" sz="quarter" idx="10"/>
          </p:nvPr>
        </p:nvSpPr>
        <p:spPr/>
        <p:txBody>
          <a:bodyPr/>
          <a:lstStyle/>
          <a:p>
            <a:fld id="{EDA4B801-E864-4EA4-88EA-B7D6585B236C}" type="slidenum">
              <a:rPr lang="en-BE" smtClean="0"/>
              <a:t>55</a:t>
            </a:fld>
            <a:endParaRPr lang="en-BE"/>
          </a:p>
        </p:txBody>
      </p:sp>
    </p:spTree>
    <p:extLst>
      <p:ext uri="{BB962C8B-B14F-4D97-AF65-F5344CB8AC3E}">
        <p14:creationId xmlns:p14="http://schemas.microsoft.com/office/powerpoint/2010/main" val="9465858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By the close of the action day the preliminary results were already available thanks to data from the coordination </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overall results were were made public in a joint press release two days later.</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41 people were arrested, </a:t>
            </a:r>
          </a:p>
          <a:p>
            <a:r>
              <a:rPr lang="en-US" sz="1200" b="0" i="0" u="none" strike="noStrike" kern="1200" baseline="0" dirty="0" smtClean="0">
                <a:solidFill>
                  <a:schemeClr val="tx1"/>
                </a:solidFill>
                <a:latin typeface="+mn-lt"/>
                <a:ea typeface="+mn-ea"/>
                <a:cs typeface="+mn-cs"/>
              </a:rPr>
              <a:t>65 house searches performed and </a:t>
            </a:r>
          </a:p>
          <a:p>
            <a:r>
              <a:rPr lang="en-US" sz="1200" b="0" i="0" u="none" strike="noStrike" kern="1200" baseline="0" dirty="0" smtClean="0">
                <a:solidFill>
                  <a:schemeClr val="tx1"/>
                </a:solidFill>
                <a:latin typeface="+mn-lt"/>
                <a:ea typeface="+mn-ea"/>
                <a:cs typeface="+mn-cs"/>
              </a:rPr>
              <a:t>Five million euros frozen.</a:t>
            </a:r>
          </a:p>
          <a:p>
            <a:endParaRPr lang="en-GB" dirty="0"/>
          </a:p>
        </p:txBody>
      </p:sp>
      <p:sp>
        <p:nvSpPr>
          <p:cNvPr id="4" name="Slide Number Placeholder 3"/>
          <p:cNvSpPr>
            <a:spLocks noGrp="1"/>
          </p:cNvSpPr>
          <p:nvPr>
            <p:ph type="sldNum" sz="quarter" idx="10"/>
          </p:nvPr>
        </p:nvSpPr>
        <p:spPr/>
        <p:txBody>
          <a:bodyPr/>
          <a:lstStyle/>
          <a:p>
            <a:fld id="{EDA4B801-E864-4EA4-88EA-B7D6585B236C}" type="slidenum">
              <a:rPr lang="en-BE" smtClean="0"/>
              <a:t>56</a:t>
            </a:fld>
            <a:endParaRPr lang="en-BE"/>
          </a:p>
        </p:txBody>
      </p:sp>
    </p:spTree>
    <p:extLst>
      <p:ext uri="{BB962C8B-B14F-4D97-AF65-F5344CB8AC3E}">
        <p14:creationId xmlns:p14="http://schemas.microsoft.com/office/powerpoint/2010/main" val="889692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May 2022 it was agreed that the JIT should be prolonged</a:t>
            </a:r>
            <a:r>
              <a:rPr lang="en-GB" baseline="0" dirty="0" smtClean="0"/>
              <a:t> for another year and the National Desks ensured the swift extension of the JIT agreement. </a:t>
            </a:r>
          </a:p>
          <a:p>
            <a:endParaRPr lang="en-GB" baseline="0" dirty="0" smtClean="0"/>
          </a:p>
          <a:p>
            <a:r>
              <a:rPr lang="en-GB" baseline="0" dirty="0" smtClean="0"/>
              <a:t>A fourth coordination meeting was held in August 2022 where the detailed results were presented and parties had to agree how to carry out joint analyses of the material collected. </a:t>
            </a:r>
          </a:p>
          <a:p>
            <a:endParaRPr lang="en-GB" baseline="0" dirty="0" smtClean="0"/>
          </a:p>
          <a:p>
            <a:r>
              <a:rPr lang="en-GB" baseline="0" dirty="0" smtClean="0"/>
              <a:t>Several other important decisions needed to be made at this stage. What do you think it’s important that parties agree upon now that arrest took place and crucial evidence was gathered?</a:t>
            </a:r>
            <a:endParaRPr lang="en-GB" dirty="0"/>
          </a:p>
        </p:txBody>
      </p:sp>
      <p:sp>
        <p:nvSpPr>
          <p:cNvPr id="4" name="Slide Number Placeholder 3"/>
          <p:cNvSpPr>
            <a:spLocks noGrp="1"/>
          </p:cNvSpPr>
          <p:nvPr>
            <p:ph type="sldNum" sz="quarter" idx="10"/>
          </p:nvPr>
        </p:nvSpPr>
        <p:spPr/>
        <p:txBody>
          <a:bodyPr/>
          <a:lstStyle/>
          <a:p>
            <a:fld id="{EDA4B801-E864-4EA4-88EA-B7D6585B236C}" type="slidenum">
              <a:rPr lang="en-BE" smtClean="0"/>
              <a:t>57</a:t>
            </a:fld>
            <a:endParaRPr lang="en-BE"/>
          </a:p>
        </p:txBody>
      </p:sp>
    </p:spTree>
    <p:extLst>
      <p:ext uri="{BB962C8B-B14F-4D97-AF65-F5344CB8AC3E}">
        <p14:creationId xmlns:p14="http://schemas.microsoft.com/office/powerpoint/2010/main" val="6093571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58</a:t>
            </a:fld>
            <a:endParaRPr lang="en-BE"/>
          </a:p>
        </p:txBody>
      </p:sp>
    </p:spTree>
    <p:extLst>
      <p:ext uri="{BB962C8B-B14F-4D97-AF65-F5344CB8AC3E}">
        <p14:creationId xmlns:p14="http://schemas.microsoft.com/office/powerpoint/2010/main" val="16891304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59</a:t>
            </a:fld>
            <a:endParaRPr lang="en-BE"/>
          </a:p>
        </p:txBody>
      </p:sp>
    </p:spTree>
    <p:extLst>
      <p:ext uri="{BB962C8B-B14F-4D97-AF65-F5344CB8AC3E}">
        <p14:creationId xmlns:p14="http://schemas.microsoft.com/office/powerpoint/2010/main" val="3153141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video showed some facts of the case established by Inspector </a:t>
            </a:r>
            <a:r>
              <a:rPr lang="en-GB" baseline="0" dirty="0" err="1" smtClean="0"/>
              <a:t>Mattis</a:t>
            </a:r>
            <a:r>
              <a:rPr lang="en-GB" baseline="0" dirty="0" smtClean="0"/>
              <a:t> in a Finnish investigation of the Better Investments website. </a:t>
            </a:r>
          </a:p>
          <a:p>
            <a:endParaRPr lang="en-GB" baseline="0" dirty="0" smtClean="0"/>
          </a:p>
          <a:p>
            <a:r>
              <a:rPr lang="en-GB" baseline="0" dirty="0" err="1" smtClean="0"/>
              <a:t>Mattis</a:t>
            </a:r>
            <a:r>
              <a:rPr lang="en-GB" baseline="0" dirty="0" smtClean="0"/>
              <a:t> discovered that Better Investments has several dedicated accounts not just in Finland but also in France, Sweden and the United Kingdom. </a:t>
            </a:r>
          </a:p>
          <a:p>
            <a:endParaRPr lang="en-GB" baseline="0" dirty="0" smtClean="0"/>
          </a:p>
          <a:p>
            <a:r>
              <a:rPr lang="en-GB" baseline="0" dirty="0" smtClean="0"/>
              <a:t>He also found out that the money that was paid to the Finnish account was transferred to accounts in Hong Kong, Taiwan and Ukraine. </a:t>
            </a:r>
          </a:p>
          <a:p>
            <a:endParaRPr lang="en-GB" baseline="0" dirty="0" smtClean="0"/>
          </a:p>
          <a:p>
            <a:r>
              <a:rPr lang="en-GB" baseline="0" dirty="0" smtClean="0"/>
              <a:t>We also heard how the links with French investigations were discovered.</a:t>
            </a:r>
          </a:p>
        </p:txBody>
      </p:sp>
      <p:sp>
        <p:nvSpPr>
          <p:cNvPr id="4" name="Slide Number Placeholder 3"/>
          <p:cNvSpPr>
            <a:spLocks noGrp="1"/>
          </p:cNvSpPr>
          <p:nvPr>
            <p:ph type="sldNum" sz="quarter" idx="10"/>
          </p:nvPr>
        </p:nvSpPr>
        <p:spPr/>
        <p:txBody>
          <a:bodyPr/>
          <a:lstStyle/>
          <a:p>
            <a:fld id="{EDA4B801-E864-4EA4-88EA-B7D6585B236C}" type="slidenum">
              <a:rPr lang="en-BE" smtClean="0"/>
              <a:t>6</a:t>
            </a:fld>
            <a:endParaRPr lang="en-BE"/>
          </a:p>
        </p:txBody>
      </p:sp>
    </p:spTree>
    <p:extLst>
      <p:ext uri="{BB962C8B-B14F-4D97-AF65-F5344CB8AC3E}">
        <p14:creationId xmlns:p14="http://schemas.microsoft.com/office/powerpoint/2010/main" val="14259618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871BE-E440-BAF7-178D-C8B51E766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FC41C-F5E5-0F53-CCE8-57172FAD6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6D7E6E-8CC4-5DBF-A350-30CA2EC7E643}"/>
              </a:ext>
            </a:extLst>
          </p:cNvPr>
          <p:cNvSpPr>
            <a:spLocks noGrp="1"/>
          </p:cNvSpPr>
          <p:nvPr>
            <p:ph type="body" idx="1"/>
          </p:nvPr>
        </p:nvSpPr>
        <p:spPr/>
        <p:txBody>
          <a:bodyPr/>
          <a:lstStyle/>
          <a:p>
            <a:r>
              <a:rPr lang="en-US" dirty="0" smtClean="0"/>
              <a:t>What final agreements should be discussed during the coordination meeting?</a:t>
            </a:r>
          </a:p>
          <a:p>
            <a:pPr marL="171450" lvl="0" indent="-171450">
              <a:buClr>
                <a:srgbClr val="E97132">
                  <a:lumMod val="75000"/>
                </a:srgbClr>
              </a:buClr>
              <a:buSzPct val="150000"/>
              <a:buFont typeface="Arial" panose="020B0604020202020204" pitchFamily="34" charset="0"/>
              <a:buChar cha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Where best to prosecute each of the suspects, including to avoid </a:t>
            </a:r>
            <a:r>
              <a:rPr lang="en-GB" sz="1200" i="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ne </a:t>
            </a:r>
            <a:r>
              <a:rPr lang="en-GB" sz="1200" i="1" dirty="0" err="1" smtClean="0">
                <a:solidFill>
                  <a:srgbClr val="156082"/>
                </a:solidFill>
                <a:latin typeface="Calibri" panose="020F0502020204030204" pitchFamily="34" charset="0"/>
                <a:ea typeface="Calibri" panose="020F0502020204030204" pitchFamily="34" charset="0"/>
                <a:cs typeface="Calibri" panose="020F0502020204030204" pitchFamily="34" charset="0"/>
              </a:rPr>
              <a:t>bis</a:t>
            </a:r>
            <a:r>
              <a:rPr lang="en-GB" sz="1200" i="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 in idem </a:t>
            </a: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issues</a:t>
            </a:r>
          </a:p>
          <a:p>
            <a:pPr marL="171450" marR="0" lvl="0" indent="-171450" algn="l" defTabSz="914400" rtl="0" eaLnBrk="1" fontAlgn="auto" latinLnBrk="0" hangingPunct="1">
              <a:lnSpc>
                <a:spcPct val="100000"/>
              </a:lnSpc>
              <a:spcBef>
                <a:spcPts val="0"/>
              </a:spcBef>
              <a:spcAft>
                <a:spcPts val="0"/>
              </a:spcAft>
              <a:buClr>
                <a:srgbClr val="E97132">
                  <a:lumMod val="75000"/>
                </a:srgbClr>
              </a:buClr>
              <a:buSzPct val="150000"/>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How to proceed with the confiscation of the seized proceeds of crime</a:t>
            </a:r>
          </a:p>
          <a:p>
            <a:pPr marL="171450" marR="0" lvl="0" indent="-171450" algn="l" defTabSz="914400" rtl="0" eaLnBrk="1" fontAlgn="auto" latinLnBrk="0" hangingPunct="1">
              <a:lnSpc>
                <a:spcPct val="100000"/>
              </a:lnSpc>
              <a:spcBef>
                <a:spcPts val="0"/>
              </a:spcBef>
              <a:spcAft>
                <a:spcPts val="0"/>
              </a:spcAft>
              <a:buClr>
                <a:srgbClr val="E97132">
                  <a:lumMod val="75000"/>
                </a:srgbClr>
              </a:buClr>
              <a:buSzPct val="150000"/>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How international cooperation should continue in the future</a:t>
            </a:r>
          </a:p>
          <a:p>
            <a:pPr marL="171450" marR="0" lvl="0" indent="-171450" algn="l" defTabSz="914400" rtl="0" eaLnBrk="1" fontAlgn="auto" latinLnBrk="0" hangingPunct="1">
              <a:lnSpc>
                <a:spcPct val="100000"/>
              </a:lnSpc>
              <a:spcBef>
                <a:spcPts val="0"/>
              </a:spcBef>
              <a:spcAft>
                <a:spcPts val="0"/>
              </a:spcAft>
              <a:buClr>
                <a:srgbClr val="E97132">
                  <a:lumMod val="75000"/>
                </a:srgbClr>
              </a:buClr>
              <a:buSzPct val="150000"/>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There are no further issues to discuss</a:t>
            </a:r>
          </a:p>
          <a:p>
            <a:pPr lvl="0">
              <a:buClr>
                <a:srgbClr val="E97132">
                  <a:lumMod val="75000"/>
                </a:srgbClr>
              </a:buClr>
              <a:buSzPct val="150000"/>
            </a:pPr>
            <a:endPar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endParaRPr lang="en-US" dirty="0" smtClean="0"/>
          </a:p>
          <a:p>
            <a:endParaRPr lang="en-BE" dirty="0"/>
          </a:p>
        </p:txBody>
      </p:sp>
      <p:sp>
        <p:nvSpPr>
          <p:cNvPr id="4" name="Slide Number Placeholder 3">
            <a:extLst>
              <a:ext uri="{FF2B5EF4-FFF2-40B4-BE49-F238E27FC236}">
                <a16:creationId xmlns:a16="http://schemas.microsoft.com/office/drawing/2014/main" id="{19E6AE6C-9597-F43B-FF7D-C508E7F03728}"/>
              </a:ext>
            </a:extLst>
          </p:cNvPr>
          <p:cNvSpPr>
            <a:spLocks noGrp="1"/>
          </p:cNvSpPr>
          <p:nvPr>
            <p:ph type="sldNum" sz="quarter" idx="5"/>
          </p:nvPr>
        </p:nvSpPr>
        <p:spPr/>
        <p:txBody>
          <a:bodyPr/>
          <a:lstStyle/>
          <a:p>
            <a:fld id="{EDA4B801-E864-4EA4-88EA-B7D6585B236C}" type="slidenum">
              <a:rPr lang="en-BE" smtClean="0"/>
              <a:t>60</a:t>
            </a:fld>
            <a:endParaRPr lang="en-BE"/>
          </a:p>
        </p:txBody>
      </p:sp>
    </p:spTree>
    <p:extLst>
      <p:ext uri="{BB962C8B-B14F-4D97-AF65-F5344CB8AC3E}">
        <p14:creationId xmlns:p14="http://schemas.microsoft.com/office/powerpoint/2010/main" val="19676629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70091-DC1E-7677-9DAA-D37D47E8F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035C8-841E-258C-690D-DAD70931F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BC9AF9-61E3-3262-71EA-CCF9AC90D6FA}"/>
              </a:ext>
            </a:extLst>
          </p:cNvPr>
          <p:cNvSpPr>
            <a:spLocks noGrp="1"/>
          </p:cNvSpPr>
          <p:nvPr>
            <p:ph type="body" idx="1"/>
          </p:nvPr>
        </p:nvSpPr>
        <p:spPr/>
        <p:txBody>
          <a:bodyPr/>
          <a:lstStyle/>
          <a:p>
            <a:r>
              <a:rPr lang="en-US" dirty="0" smtClean="0"/>
              <a:t>It was essential to discuss where to prosecute</a:t>
            </a:r>
            <a:r>
              <a:rPr lang="en-US" baseline="0" dirty="0" smtClean="0"/>
              <a:t> the suspects, </a:t>
            </a:r>
            <a:r>
              <a:rPr lang="en-US" dirty="0" smtClean="0"/>
              <a:t>including to avoid ne </a:t>
            </a:r>
            <a:r>
              <a:rPr lang="en-US" dirty="0" err="1" smtClean="0"/>
              <a:t>bis</a:t>
            </a:r>
            <a:r>
              <a:rPr lang="en-US" dirty="0" smtClean="0"/>
              <a:t> in idem issues. </a:t>
            </a:r>
          </a:p>
          <a:p>
            <a:r>
              <a:rPr lang="en-US" dirty="0" smtClean="0"/>
              <a:t>An agreement was also reached on how to proceed with the confiscation</a:t>
            </a:r>
            <a:r>
              <a:rPr lang="en-US" baseline="0" dirty="0" smtClean="0"/>
              <a:t> of the seized proceeds of crime.</a:t>
            </a:r>
          </a:p>
          <a:p>
            <a:r>
              <a:rPr lang="en-US" dirty="0" smtClean="0"/>
              <a:t>Participants also discussed how international cooperation should continue in the future.</a:t>
            </a:r>
          </a:p>
        </p:txBody>
      </p:sp>
      <p:sp>
        <p:nvSpPr>
          <p:cNvPr id="4" name="Slide Number Placeholder 3">
            <a:extLst>
              <a:ext uri="{FF2B5EF4-FFF2-40B4-BE49-F238E27FC236}">
                <a16:creationId xmlns:a16="http://schemas.microsoft.com/office/drawing/2014/main" id="{0A77DBC2-7187-75A6-E063-ADFCD8780856}"/>
              </a:ext>
            </a:extLst>
          </p:cNvPr>
          <p:cNvSpPr>
            <a:spLocks noGrp="1"/>
          </p:cNvSpPr>
          <p:nvPr>
            <p:ph type="sldNum" sz="quarter" idx="5"/>
          </p:nvPr>
        </p:nvSpPr>
        <p:spPr/>
        <p:txBody>
          <a:bodyPr/>
          <a:lstStyle/>
          <a:p>
            <a:fld id="{EDA4B801-E864-4EA4-88EA-B7D6585B236C}" type="slidenum">
              <a:rPr lang="en-BE" smtClean="0"/>
              <a:t>61</a:t>
            </a:fld>
            <a:endParaRPr lang="en-BE"/>
          </a:p>
        </p:txBody>
      </p:sp>
    </p:spTree>
    <p:extLst>
      <p:ext uri="{BB962C8B-B14F-4D97-AF65-F5344CB8AC3E}">
        <p14:creationId xmlns:p14="http://schemas.microsoft.com/office/powerpoint/2010/main" val="22968581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D0506-FE2C-15E4-57A7-92FBEEA9D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F1E7D-3640-33F2-5FC6-007667FB8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2649C-CB0F-4189-9677-52FE02242892}"/>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154AAE83-FB28-A9E9-1B22-173DB2991B81}"/>
              </a:ext>
            </a:extLst>
          </p:cNvPr>
          <p:cNvSpPr>
            <a:spLocks noGrp="1"/>
          </p:cNvSpPr>
          <p:nvPr>
            <p:ph type="sldNum" sz="quarter" idx="5"/>
          </p:nvPr>
        </p:nvSpPr>
        <p:spPr/>
        <p:txBody>
          <a:bodyPr/>
          <a:lstStyle/>
          <a:p>
            <a:fld id="{EDA4B801-E864-4EA4-88EA-B7D6585B236C}" type="slidenum">
              <a:rPr lang="en-BE" smtClean="0"/>
              <a:t>62</a:t>
            </a:fld>
            <a:endParaRPr lang="en-BE"/>
          </a:p>
        </p:txBody>
      </p:sp>
    </p:spTree>
    <p:extLst>
      <p:ext uri="{BB962C8B-B14F-4D97-AF65-F5344CB8AC3E}">
        <p14:creationId xmlns:p14="http://schemas.microsoft.com/office/powerpoint/2010/main" val="3901862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JIT work continued.</a:t>
            </a:r>
          </a:p>
          <a:p>
            <a:r>
              <a:rPr lang="en-GB" baseline="0" dirty="0" smtClean="0"/>
              <a:t>Because of the vast amount of information and evidence for analysis the JIT was extended for another year. </a:t>
            </a:r>
          </a:p>
          <a:p>
            <a:endParaRPr lang="en-GB" baseline="0" dirty="0" smtClean="0"/>
          </a:p>
          <a:p>
            <a:r>
              <a:rPr lang="en-GB" baseline="0" dirty="0" smtClean="0"/>
              <a:t>The JIT was active for a total of 3 years. </a:t>
            </a:r>
          </a:p>
          <a:p>
            <a:endParaRPr lang="en-GB" baseline="0" dirty="0" smtClean="0"/>
          </a:p>
          <a:p>
            <a:r>
              <a:rPr lang="en-US" sz="1200" b="0" i="0" u="none" strike="noStrike" kern="1200" baseline="0" dirty="0" smtClean="0">
                <a:solidFill>
                  <a:schemeClr val="tx1"/>
                </a:solidFill>
                <a:latin typeface="+mn-lt"/>
                <a:ea typeface="+mn-ea"/>
                <a:cs typeface="+mn-cs"/>
              </a:rPr>
              <a:t>By this time, most of the investigations were finalized and trials in Sweden and Germany, where the smaller money laundering cases were investigated, had already been completed. The trials in Finland, France and Ukraine were at the final stages.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JIT partners felt that, despite the JIT agreement expiring, they should continue to cooperate closely until the successful conclusion of all the cases. </a:t>
            </a:r>
            <a:endParaRPr lang="en-GB" dirty="0"/>
          </a:p>
        </p:txBody>
      </p:sp>
      <p:sp>
        <p:nvSpPr>
          <p:cNvPr id="4" name="Slide Number Placeholder 3"/>
          <p:cNvSpPr>
            <a:spLocks noGrp="1"/>
          </p:cNvSpPr>
          <p:nvPr>
            <p:ph type="sldNum" sz="quarter" idx="10"/>
          </p:nvPr>
        </p:nvSpPr>
        <p:spPr/>
        <p:txBody>
          <a:bodyPr/>
          <a:lstStyle/>
          <a:p>
            <a:fld id="{EDA4B801-E864-4EA4-88EA-B7D6585B236C}" type="slidenum">
              <a:rPr lang="en-BE" smtClean="0"/>
              <a:t>63</a:t>
            </a:fld>
            <a:endParaRPr lang="en-BE"/>
          </a:p>
        </p:txBody>
      </p:sp>
    </p:spTree>
    <p:extLst>
      <p:ext uri="{BB962C8B-B14F-4D97-AF65-F5344CB8AC3E}">
        <p14:creationId xmlns:p14="http://schemas.microsoft.com/office/powerpoint/2010/main" val="20177065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017D5-35DF-6FAF-EF73-4FA250F2E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083A8-1AE9-60E7-3418-0AC553678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6504C-F856-6869-E674-48BEB2DF45DD}"/>
              </a:ext>
            </a:extLst>
          </p:cNvPr>
          <p:cNvSpPr>
            <a:spLocks noGrp="1"/>
          </p:cNvSpPr>
          <p:nvPr>
            <p:ph type="body" idx="1"/>
          </p:nvPr>
        </p:nvSpPr>
        <p:spPr/>
        <p:txBody>
          <a:bodyPr/>
          <a:lstStyle/>
          <a:p>
            <a:r>
              <a:rPr lang="en-GB" dirty="0" smtClean="0"/>
              <a:t>Soon after the JIT expired another coordination meeting was arranged, this time to evaluate the JIT. All</a:t>
            </a:r>
            <a:r>
              <a:rPr lang="en-GB" baseline="0" dirty="0" smtClean="0"/>
              <a:t> countries explained about the results of cases and shared lessons learned</a:t>
            </a:r>
          </a:p>
          <a:p>
            <a:endParaRPr lang="en-GB" baseline="0" dirty="0" smtClean="0"/>
          </a:p>
          <a:p>
            <a:r>
              <a:rPr lang="en-GB" baseline="0" dirty="0" smtClean="0"/>
              <a:t>From Finland, </a:t>
            </a:r>
            <a:r>
              <a:rPr lang="en-GB" baseline="0" dirty="0" err="1" smtClean="0"/>
              <a:t>Salla</a:t>
            </a:r>
            <a:r>
              <a:rPr lang="en-GB" baseline="0" dirty="0" smtClean="0"/>
              <a:t> and </a:t>
            </a:r>
            <a:r>
              <a:rPr lang="en-GB" baseline="0" dirty="0" err="1" smtClean="0"/>
              <a:t>Mattis</a:t>
            </a:r>
            <a:r>
              <a:rPr lang="en-GB" baseline="0" dirty="0" smtClean="0"/>
              <a:t> both attended to talk about the results from a trial at the court of first instance.</a:t>
            </a:r>
            <a:endParaRPr lang="en-GB" dirty="0" smtClean="0"/>
          </a:p>
          <a:p>
            <a:endParaRPr lang="en-GB" dirty="0" smtClean="0"/>
          </a:p>
          <a:p>
            <a:r>
              <a:rPr lang="en-GB" dirty="0" smtClean="0"/>
              <a:t>Why</a:t>
            </a:r>
            <a:r>
              <a:rPr lang="en-GB" baseline="0" dirty="0" smtClean="0"/>
              <a:t> is it important to do JIT evaluations?</a:t>
            </a:r>
            <a:endParaRPr lang="en-BE" dirty="0"/>
          </a:p>
        </p:txBody>
      </p:sp>
      <p:sp>
        <p:nvSpPr>
          <p:cNvPr id="4" name="Slide Number Placeholder 3">
            <a:extLst>
              <a:ext uri="{FF2B5EF4-FFF2-40B4-BE49-F238E27FC236}">
                <a16:creationId xmlns:a16="http://schemas.microsoft.com/office/drawing/2014/main" id="{A903B826-27A6-01F5-86D5-9AEEBFFE0EE7}"/>
              </a:ext>
            </a:extLst>
          </p:cNvPr>
          <p:cNvSpPr>
            <a:spLocks noGrp="1"/>
          </p:cNvSpPr>
          <p:nvPr>
            <p:ph type="sldNum" sz="quarter" idx="5"/>
          </p:nvPr>
        </p:nvSpPr>
        <p:spPr/>
        <p:txBody>
          <a:bodyPr/>
          <a:lstStyle/>
          <a:p>
            <a:fld id="{EDA4B801-E864-4EA4-88EA-B7D6585B236C}" type="slidenum">
              <a:rPr lang="en-BE" smtClean="0"/>
              <a:t>64</a:t>
            </a:fld>
            <a:endParaRPr lang="en-BE"/>
          </a:p>
        </p:txBody>
      </p:sp>
    </p:spTree>
    <p:extLst>
      <p:ext uri="{BB962C8B-B14F-4D97-AF65-F5344CB8AC3E}">
        <p14:creationId xmlns:p14="http://schemas.microsoft.com/office/powerpoint/2010/main" val="29244958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65</a:t>
            </a:fld>
            <a:endParaRPr lang="en-BE"/>
          </a:p>
        </p:txBody>
      </p:sp>
    </p:spTree>
    <p:extLst>
      <p:ext uri="{BB962C8B-B14F-4D97-AF65-F5344CB8AC3E}">
        <p14:creationId xmlns:p14="http://schemas.microsoft.com/office/powerpoint/2010/main" val="28572193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66</a:t>
            </a:fld>
            <a:endParaRPr lang="en-BE"/>
          </a:p>
        </p:txBody>
      </p:sp>
    </p:spTree>
    <p:extLst>
      <p:ext uri="{BB962C8B-B14F-4D97-AF65-F5344CB8AC3E}">
        <p14:creationId xmlns:p14="http://schemas.microsoft.com/office/powerpoint/2010/main" val="41995245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348D1-BCD3-4E7E-09C7-F76F1EC0C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5AC9E-E7C3-B79D-9792-74CC12943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252C4-9257-5445-7FAB-8E75F84DE1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What are the objectives of JIT evaluation meetings?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Share best practices and lessons learned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Collect information from JITs on how the cooperation can be further improved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Collect findings in view of drafting JIT evaluation reports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Request JITs funding</a:t>
            </a:r>
          </a:p>
          <a:p>
            <a:endParaRPr lang="en-BE" b="0" dirty="0"/>
          </a:p>
        </p:txBody>
      </p:sp>
      <p:sp>
        <p:nvSpPr>
          <p:cNvPr id="4" name="Slide Number Placeholder 3">
            <a:extLst>
              <a:ext uri="{FF2B5EF4-FFF2-40B4-BE49-F238E27FC236}">
                <a16:creationId xmlns:a16="http://schemas.microsoft.com/office/drawing/2014/main" id="{CCE7D477-1B84-BAD8-186C-B6C7004AC008}"/>
              </a:ext>
            </a:extLst>
          </p:cNvPr>
          <p:cNvSpPr>
            <a:spLocks noGrp="1"/>
          </p:cNvSpPr>
          <p:nvPr>
            <p:ph type="sldNum" sz="quarter" idx="5"/>
          </p:nvPr>
        </p:nvSpPr>
        <p:spPr/>
        <p:txBody>
          <a:bodyPr/>
          <a:lstStyle/>
          <a:p>
            <a:fld id="{EDA4B801-E864-4EA4-88EA-B7D6585B236C}" type="slidenum">
              <a:rPr lang="en-BE" smtClean="0"/>
              <a:t>67</a:t>
            </a:fld>
            <a:endParaRPr lang="en-BE"/>
          </a:p>
        </p:txBody>
      </p:sp>
    </p:spTree>
    <p:extLst>
      <p:ext uri="{BB962C8B-B14F-4D97-AF65-F5344CB8AC3E}">
        <p14:creationId xmlns:p14="http://schemas.microsoft.com/office/powerpoint/2010/main" val="21459191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69745-E75D-4525-9D4B-EB01892595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32E87-4E2E-1F54-7337-1F18B911C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BC9EA5-30C7-6874-BA6C-5F6B1892BE7F}"/>
              </a:ext>
            </a:extLst>
          </p:cNvPr>
          <p:cNvSpPr>
            <a:spLocks noGrp="1"/>
          </p:cNvSpPr>
          <p:nvPr>
            <p:ph type="body" idx="1"/>
          </p:nvPr>
        </p:nvSpPr>
        <p:spPr/>
        <p:txBody>
          <a:bodyPr/>
          <a:lstStyle/>
          <a:p>
            <a:r>
              <a:rPr lang="en-US" dirty="0" smtClean="0"/>
              <a:t>JIT</a:t>
            </a:r>
            <a:r>
              <a:rPr lang="en-US" baseline="0" dirty="0" smtClean="0"/>
              <a:t> evaluations are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Sharing best practices and lessons learned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Collecting information from JITs on how the cooperation can be further improved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Collecting material for JIT evaluation reports</a:t>
            </a:r>
          </a:p>
          <a:p>
            <a:endParaRPr lang="en-BE" dirty="0"/>
          </a:p>
        </p:txBody>
      </p:sp>
      <p:sp>
        <p:nvSpPr>
          <p:cNvPr id="4" name="Slide Number Placeholder 3">
            <a:extLst>
              <a:ext uri="{FF2B5EF4-FFF2-40B4-BE49-F238E27FC236}">
                <a16:creationId xmlns:a16="http://schemas.microsoft.com/office/drawing/2014/main" id="{2D879EBB-A8F3-5087-BE14-DCAB5ED8ED98}"/>
              </a:ext>
            </a:extLst>
          </p:cNvPr>
          <p:cNvSpPr>
            <a:spLocks noGrp="1"/>
          </p:cNvSpPr>
          <p:nvPr>
            <p:ph type="sldNum" sz="quarter" idx="5"/>
          </p:nvPr>
        </p:nvSpPr>
        <p:spPr/>
        <p:txBody>
          <a:bodyPr/>
          <a:lstStyle/>
          <a:p>
            <a:fld id="{EDA4B801-E864-4EA4-88EA-B7D6585B236C}" type="slidenum">
              <a:rPr lang="en-BE" smtClean="0"/>
              <a:t>68</a:t>
            </a:fld>
            <a:endParaRPr lang="en-BE"/>
          </a:p>
        </p:txBody>
      </p:sp>
    </p:spTree>
    <p:extLst>
      <p:ext uri="{BB962C8B-B14F-4D97-AF65-F5344CB8AC3E}">
        <p14:creationId xmlns:p14="http://schemas.microsoft.com/office/powerpoint/2010/main" val="18364419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4CD2F-AFC2-9DFE-38A4-93D4D42F6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A3449-61EA-720D-58DC-46512EA4AF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720F9-45C6-471F-10E3-66FDCD4B985E}"/>
              </a:ext>
            </a:extLst>
          </p:cNvPr>
          <p:cNvSpPr>
            <a:spLocks noGrp="1"/>
          </p:cNvSpPr>
          <p:nvPr>
            <p:ph type="body" idx="1"/>
          </p:nvPr>
        </p:nvSpPr>
        <p:spPr/>
        <p:txBody>
          <a:bodyPr/>
          <a:lstStyle/>
          <a:p>
            <a:r>
              <a:rPr lang="en-US" dirty="0" smtClean="0"/>
              <a:t>The JIT was funded by Eurojust</a:t>
            </a:r>
            <a:r>
              <a:rPr lang="en-US" baseline="0" dirty="0" smtClean="0"/>
              <a:t> on ten separate occasions</a:t>
            </a:r>
          </a:p>
          <a:p>
            <a:endParaRPr lang="en-US" baseline="0" dirty="0" smtClean="0"/>
          </a:p>
          <a:p>
            <a:r>
              <a:rPr lang="en-US" dirty="0" smtClean="0"/>
              <a:t>Grants awarded to the JIT were used to assist with travel and accommodation for JIT members, pay for interpretation costs during meetings, and translate the evidence exchanged</a:t>
            </a:r>
          </a:p>
          <a:p>
            <a:endParaRPr lang="en-BE" dirty="0"/>
          </a:p>
        </p:txBody>
      </p:sp>
      <p:sp>
        <p:nvSpPr>
          <p:cNvPr id="4" name="Slide Number Placeholder 3">
            <a:extLst>
              <a:ext uri="{FF2B5EF4-FFF2-40B4-BE49-F238E27FC236}">
                <a16:creationId xmlns:a16="http://schemas.microsoft.com/office/drawing/2014/main" id="{E03E8930-35EC-9259-063E-C03A471235A2}"/>
              </a:ext>
            </a:extLst>
          </p:cNvPr>
          <p:cNvSpPr>
            <a:spLocks noGrp="1"/>
          </p:cNvSpPr>
          <p:nvPr>
            <p:ph type="sldNum" sz="quarter" idx="5"/>
          </p:nvPr>
        </p:nvSpPr>
        <p:spPr/>
        <p:txBody>
          <a:bodyPr/>
          <a:lstStyle/>
          <a:p>
            <a:fld id="{EDA4B801-E864-4EA4-88EA-B7D6585B236C}" type="slidenum">
              <a:rPr lang="en-BE" smtClean="0"/>
              <a:t>69</a:t>
            </a:fld>
            <a:endParaRPr lang="en-BE"/>
          </a:p>
        </p:txBody>
      </p:sp>
    </p:spTree>
    <p:extLst>
      <p:ext uri="{BB962C8B-B14F-4D97-AF65-F5344CB8AC3E}">
        <p14:creationId xmlns:p14="http://schemas.microsoft.com/office/powerpoint/2010/main" val="174428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When </a:t>
            </a:r>
            <a:r>
              <a:rPr lang="en-GB" baseline="0" dirty="0" err="1" smtClean="0"/>
              <a:t>Mattis</a:t>
            </a:r>
            <a:r>
              <a:rPr lang="en-GB" baseline="0" dirty="0" smtClean="0"/>
              <a:t> shared the information about the Better Investments website and the used accounts with Europol, a match with a French investigation was identified. </a:t>
            </a:r>
          </a:p>
          <a:p>
            <a:endParaRPr lang="en-GB" baseline="0" dirty="0" smtClean="0"/>
          </a:p>
          <a:p>
            <a:r>
              <a:rPr lang="en-GB" baseline="0" dirty="0" smtClean="0"/>
              <a:t>The same Ukrainian account that Better Investments is using is also under investigation in France.</a:t>
            </a:r>
          </a:p>
          <a:p>
            <a:endParaRPr lang="en-GB" baseline="0" dirty="0" smtClean="0"/>
          </a:p>
          <a:p>
            <a:r>
              <a:rPr lang="en-GB" dirty="0" smtClean="0"/>
              <a:t>When </a:t>
            </a:r>
            <a:r>
              <a:rPr lang="en-GB" dirty="0" err="1" smtClean="0"/>
              <a:t>Mattis</a:t>
            </a:r>
            <a:r>
              <a:rPr lang="en-GB" dirty="0" smtClean="0"/>
              <a:t> got</a:t>
            </a:r>
            <a:r>
              <a:rPr lang="en-GB" baseline="0" dirty="0" smtClean="0"/>
              <a:t> in</a:t>
            </a:r>
            <a:r>
              <a:rPr lang="en-GB" dirty="0" smtClean="0"/>
              <a:t> contact with </a:t>
            </a:r>
            <a:r>
              <a:rPr lang="en-GB" baseline="0" dirty="0" smtClean="0"/>
              <a:t>the French police they informed him that the Ukrainian account is linked to </a:t>
            </a:r>
            <a:r>
              <a:rPr lang="en-GB" dirty="0"/>
              <a:t>a</a:t>
            </a:r>
            <a:r>
              <a:rPr lang="en-GB" baseline="0" dirty="0" smtClean="0"/>
              <a:t> website named Secure</a:t>
            </a:r>
            <a:r>
              <a:rPr lang="en-GB" dirty="0" smtClean="0"/>
              <a:t> Investments that is being investigated in France for a huge investment fraud</a:t>
            </a:r>
            <a:r>
              <a:rPr lang="en-GB" baseline="0" dirty="0" smtClean="0"/>
              <a:t>. </a:t>
            </a:r>
          </a:p>
          <a:p>
            <a:endParaRPr lang="en-GB" baseline="0" dirty="0" smtClean="0"/>
          </a:p>
          <a:p>
            <a:r>
              <a:rPr lang="en-GB" baseline="0" dirty="0" smtClean="0"/>
              <a:t>It was established that Secure Investments also used the same Finnish account as </a:t>
            </a:r>
            <a:r>
              <a:rPr lang="en-GB" b="0" baseline="0" dirty="0" smtClean="0"/>
              <a:t>Better Investments </a:t>
            </a:r>
            <a:r>
              <a:rPr lang="en-GB" baseline="0" dirty="0" smtClean="0"/>
              <a:t>and </a:t>
            </a:r>
            <a:r>
              <a:rPr lang="en-GB" baseline="0" dirty="0" err="1" smtClean="0"/>
              <a:t>Mattis</a:t>
            </a:r>
            <a:r>
              <a:rPr lang="en-GB" baseline="0" dirty="0" smtClean="0"/>
              <a:t> widened his research to police reports related to Secure Investments (15 reports were found in Finland).</a:t>
            </a:r>
          </a:p>
        </p:txBody>
      </p:sp>
      <p:sp>
        <p:nvSpPr>
          <p:cNvPr id="4" name="Slide Number Placeholder 3"/>
          <p:cNvSpPr>
            <a:spLocks noGrp="1"/>
          </p:cNvSpPr>
          <p:nvPr>
            <p:ph type="sldNum" sz="quarter" idx="10"/>
          </p:nvPr>
        </p:nvSpPr>
        <p:spPr/>
        <p:txBody>
          <a:bodyPr/>
          <a:lstStyle/>
          <a:p>
            <a:fld id="{EDA4B801-E864-4EA4-88EA-B7D6585B236C}" type="slidenum">
              <a:rPr lang="en-BE" smtClean="0"/>
              <a:t>7</a:t>
            </a:fld>
            <a:endParaRPr lang="en-BE"/>
          </a:p>
        </p:txBody>
      </p:sp>
    </p:spTree>
    <p:extLst>
      <p:ext uri="{BB962C8B-B14F-4D97-AF65-F5344CB8AC3E}">
        <p14:creationId xmlns:p14="http://schemas.microsoft.com/office/powerpoint/2010/main" val="38206051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E17F4-6C70-2C0B-EB31-4D4B997D5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1A95E-B9D1-0933-5D34-5DAD64577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EC525F-D868-5D2F-801C-F8DEE478B881}"/>
              </a:ext>
            </a:extLst>
          </p:cNvPr>
          <p:cNvSpPr>
            <a:spLocks noGrp="1"/>
          </p:cNvSpPr>
          <p:nvPr>
            <p:ph type="body" idx="1"/>
          </p:nvPr>
        </p:nvSpPr>
        <p:spPr/>
        <p:txBody>
          <a:bodyPr/>
          <a:lstStyle/>
          <a:p>
            <a:r>
              <a:rPr lang="en-US" dirty="0" smtClean="0"/>
              <a:t>Overall, the JIT was a success: criminal activity was interrupted and a large number of suspects convicted. In addition, a considerable amount of money (more than expected) was seized and forfeited or returned to the victims. </a:t>
            </a:r>
          </a:p>
          <a:p>
            <a:endParaRPr lang="en-US" dirty="0" smtClean="0"/>
          </a:p>
          <a:p>
            <a:r>
              <a:rPr lang="en-US" dirty="0" err="1" smtClean="0"/>
              <a:t>Salla</a:t>
            </a:r>
            <a:r>
              <a:rPr lang="en-US" baseline="0" dirty="0" smtClean="0"/>
              <a:t> and </a:t>
            </a:r>
            <a:r>
              <a:rPr lang="en-US" baseline="0" dirty="0" err="1" smtClean="0"/>
              <a:t>Mattis</a:t>
            </a:r>
            <a:r>
              <a:rPr lang="en-US" baseline="0" dirty="0" smtClean="0"/>
              <a:t> underlined the excellent cooperation with all JIT parties without which they would not have been able to identify and obtain evidence against the key suspects and retrieve victims money. Without the JIT their Finnish case would never have succeeded.</a:t>
            </a:r>
            <a:endParaRPr lang="en-US" dirty="0" smtClean="0"/>
          </a:p>
          <a:p>
            <a:endParaRPr lang="en-US" dirty="0" smtClean="0"/>
          </a:p>
          <a:p>
            <a:r>
              <a:rPr lang="en-US" dirty="0" smtClean="0"/>
              <a:t>Everyone expressed their appreciation for the mutual support provided and for the support provided by both Eurojust and Europol.</a:t>
            </a:r>
          </a:p>
          <a:p>
            <a:endParaRPr lang="en-US" dirty="0" smtClean="0"/>
          </a:p>
          <a:p>
            <a:r>
              <a:rPr lang="en-US" dirty="0" smtClean="0"/>
              <a:t>We wish</a:t>
            </a:r>
            <a:r>
              <a:rPr lang="en-US" baseline="0" dirty="0" smtClean="0"/>
              <a:t> you similar success in your own JIT investigations!</a:t>
            </a:r>
            <a:endParaRPr lang="en-BE" dirty="0"/>
          </a:p>
        </p:txBody>
      </p:sp>
      <p:sp>
        <p:nvSpPr>
          <p:cNvPr id="4" name="Slide Number Placeholder 3">
            <a:extLst>
              <a:ext uri="{FF2B5EF4-FFF2-40B4-BE49-F238E27FC236}">
                <a16:creationId xmlns:a16="http://schemas.microsoft.com/office/drawing/2014/main" id="{ABDA1D90-4B49-4F2C-F234-DDC9FC7B5152}"/>
              </a:ext>
            </a:extLst>
          </p:cNvPr>
          <p:cNvSpPr>
            <a:spLocks noGrp="1"/>
          </p:cNvSpPr>
          <p:nvPr>
            <p:ph type="sldNum" sz="quarter" idx="5"/>
          </p:nvPr>
        </p:nvSpPr>
        <p:spPr/>
        <p:txBody>
          <a:bodyPr/>
          <a:lstStyle/>
          <a:p>
            <a:fld id="{EDA4B801-E864-4EA4-88EA-B7D6585B236C}" type="slidenum">
              <a:rPr lang="en-BE" smtClean="0"/>
              <a:t>70</a:t>
            </a:fld>
            <a:endParaRPr lang="en-BE"/>
          </a:p>
        </p:txBody>
      </p:sp>
    </p:spTree>
    <p:extLst>
      <p:ext uri="{BB962C8B-B14F-4D97-AF65-F5344CB8AC3E}">
        <p14:creationId xmlns:p14="http://schemas.microsoft.com/office/powerpoint/2010/main" val="32615196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A4B801-E864-4EA4-88EA-B7D6585B236C}" type="slidenum">
              <a:rPr lang="en-BE" smtClean="0"/>
              <a:t>71</a:t>
            </a:fld>
            <a:endParaRPr lang="en-BE"/>
          </a:p>
        </p:txBody>
      </p:sp>
    </p:spTree>
    <p:extLst>
      <p:ext uri="{BB962C8B-B14F-4D97-AF65-F5344CB8AC3E}">
        <p14:creationId xmlns:p14="http://schemas.microsoft.com/office/powerpoint/2010/main" val="8852618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BACAA-8F3F-AB7A-8E07-5B1306A37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2558B-77D4-5FB3-4FBF-4BB92356B2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CAD7CA-5EF9-C12E-7001-D216818E5C15}"/>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769D2C29-FF2E-CF57-9931-0EE97BF5B9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4B801-E864-4EA4-88EA-B7D6585B236C}"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4186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take a look at the money trail:</a:t>
            </a:r>
            <a:r>
              <a:rPr lang="en-GB" b="1" dirty="0" smtClean="0"/>
              <a:t> </a:t>
            </a:r>
          </a:p>
          <a:p>
            <a:endParaRPr lang="en-GB" b="0" dirty="0" smtClean="0"/>
          </a:p>
          <a:p>
            <a:r>
              <a:rPr lang="en-GB" dirty="0" smtClean="0"/>
              <a:t>In Finland</a:t>
            </a:r>
            <a:r>
              <a:rPr lang="en-GB" b="0" dirty="0" smtClean="0"/>
              <a:t> victims</a:t>
            </a:r>
            <a:r>
              <a:rPr lang="en-GB" dirty="0" smtClean="0"/>
              <a:t> of Better Investments deposited</a:t>
            </a:r>
            <a:r>
              <a:rPr lang="en-GB" b="0" dirty="0" smtClean="0"/>
              <a:t> funds to accounts in Finland, France, the United</a:t>
            </a:r>
            <a:r>
              <a:rPr lang="en-GB" b="0" baseline="0" dirty="0" smtClean="0"/>
              <a:t> Kingdom</a:t>
            </a:r>
            <a:r>
              <a:rPr lang="en-GB" b="0" dirty="0" smtClean="0"/>
              <a:t> and Sweden, then the money was transferred to offshore accounts in Ukraine, Hong Kong, and Taiwan.</a:t>
            </a:r>
          </a:p>
          <a:p>
            <a:endParaRPr lang="en-GB" b="0" dirty="0" smtClean="0"/>
          </a:p>
          <a:p>
            <a:r>
              <a:rPr lang="en-GB" dirty="0" smtClean="0"/>
              <a:t>In France</a:t>
            </a:r>
            <a:r>
              <a:rPr lang="en-GB" b="0" baseline="0" dirty="0" smtClean="0"/>
              <a:t> victims of Secure Investments deposited money</a:t>
            </a:r>
            <a:r>
              <a:rPr lang="en-GB" dirty="0" smtClean="0"/>
              <a:t> to the</a:t>
            </a:r>
            <a:r>
              <a:rPr lang="en-GB" b="0" dirty="0" smtClean="0"/>
              <a:t> accounts in Finland</a:t>
            </a:r>
            <a:r>
              <a:rPr lang="en-GB" b="0" baseline="0" dirty="0" smtClean="0"/>
              <a:t> and </a:t>
            </a:r>
            <a:r>
              <a:rPr lang="en-GB" b="0" dirty="0" smtClean="0"/>
              <a:t>France, which </a:t>
            </a:r>
            <a:r>
              <a:rPr lang="en-GB" dirty="0" smtClean="0"/>
              <a:t>is</a:t>
            </a:r>
            <a:r>
              <a:rPr lang="en-GB" b="0" dirty="0" smtClean="0"/>
              <a:t> later transferred to Ukraine.</a:t>
            </a:r>
          </a:p>
          <a:p>
            <a:endParaRPr lang="en-GB" b="0" dirty="0" smtClean="0"/>
          </a:p>
          <a:p>
            <a:endParaRPr lang="en-GB" b="0" dirty="0"/>
          </a:p>
        </p:txBody>
      </p:sp>
      <p:sp>
        <p:nvSpPr>
          <p:cNvPr id="4" name="Slide Number Placeholder 3"/>
          <p:cNvSpPr>
            <a:spLocks noGrp="1"/>
          </p:cNvSpPr>
          <p:nvPr>
            <p:ph type="sldNum" sz="quarter" idx="10"/>
          </p:nvPr>
        </p:nvSpPr>
        <p:spPr/>
        <p:txBody>
          <a:bodyPr/>
          <a:lstStyle/>
          <a:p>
            <a:fld id="{EDA4B801-E864-4EA4-88EA-B7D6585B236C}" type="slidenum">
              <a:rPr lang="en-BE" smtClean="0"/>
              <a:t>8</a:t>
            </a:fld>
            <a:endParaRPr lang="en-BE"/>
          </a:p>
        </p:txBody>
      </p:sp>
    </p:spTree>
    <p:extLst>
      <p:ext uri="{BB962C8B-B14F-4D97-AF65-F5344CB8AC3E}">
        <p14:creationId xmlns:p14="http://schemas.microsoft.com/office/powerpoint/2010/main" val="1069611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err="1" smtClean="0"/>
              <a:t>Mattis</a:t>
            </a:r>
            <a:r>
              <a:rPr lang="en-GB" baseline="0" dirty="0" smtClean="0"/>
              <a:t> concluded that as the two websites were still operational, criminal activity was probably still ongoing and has multinational dimension with high number of victims already identified. </a:t>
            </a:r>
          </a:p>
          <a:p>
            <a:endParaRPr lang="en-GB" baseline="0" dirty="0" smtClean="0"/>
          </a:p>
          <a:p>
            <a:r>
              <a:rPr lang="en-GB" baseline="0" dirty="0" err="1" smtClean="0"/>
              <a:t>Mattis</a:t>
            </a:r>
            <a:r>
              <a:rPr lang="en-GB" baseline="0" dirty="0" smtClean="0"/>
              <a:t> understood that there is a need for more extensive police and judicial international cooperation in this case and he thought that establishing a JIT could be considered.</a:t>
            </a:r>
            <a:endParaRPr lang="en-BE" dirty="0"/>
          </a:p>
        </p:txBody>
      </p:sp>
      <p:sp>
        <p:nvSpPr>
          <p:cNvPr id="4" name="Slide Number Placeholder 3"/>
          <p:cNvSpPr>
            <a:spLocks noGrp="1"/>
          </p:cNvSpPr>
          <p:nvPr>
            <p:ph type="sldNum" sz="quarter" idx="5"/>
          </p:nvPr>
        </p:nvSpPr>
        <p:spPr/>
        <p:txBody>
          <a:bodyPr/>
          <a:lstStyle/>
          <a:p>
            <a:fld id="{EDA4B801-E864-4EA4-88EA-B7D6585B236C}" type="slidenum">
              <a:rPr lang="en-BE" smtClean="0"/>
              <a:t>9</a:t>
            </a:fld>
            <a:endParaRPr lang="en-BE"/>
          </a:p>
        </p:txBody>
      </p:sp>
    </p:spTree>
    <p:extLst>
      <p:ext uri="{BB962C8B-B14F-4D97-AF65-F5344CB8AC3E}">
        <p14:creationId xmlns:p14="http://schemas.microsoft.com/office/powerpoint/2010/main" val="3961775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A4325-4E5D-EB69-5E72-57BA300CC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BA918DA8-59AD-0A7A-C574-1D68CEEBCE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0223F011-BF81-7F33-9C87-402775869235}"/>
              </a:ext>
            </a:extLst>
          </p:cNvPr>
          <p:cNvSpPr>
            <a:spLocks noGrp="1"/>
          </p:cNvSpPr>
          <p:nvPr>
            <p:ph type="dt" sz="half" idx="10"/>
          </p:nvPr>
        </p:nvSpPr>
        <p:spPr/>
        <p:txBody>
          <a:bodyPr/>
          <a:lstStyle/>
          <a:p>
            <a:fld id="{94362E6A-D3FA-4EA8-B6A6-4EC8BF8618A3}" type="datetimeFigureOut">
              <a:rPr lang="en-BE" smtClean="0"/>
              <a:t>05/28/2025</a:t>
            </a:fld>
            <a:endParaRPr lang="en-BE"/>
          </a:p>
        </p:txBody>
      </p:sp>
      <p:sp>
        <p:nvSpPr>
          <p:cNvPr id="5" name="Footer Placeholder 4">
            <a:extLst>
              <a:ext uri="{FF2B5EF4-FFF2-40B4-BE49-F238E27FC236}">
                <a16:creationId xmlns:a16="http://schemas.microsoft.com/office/drawing/2014/main" id="{55FDB62E-0B03-A3AD-A021-C07ADE56C786}"/>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44490FC-D207-7C32-11B7-C672733D169A}"/>
              </a:ext>
            </a:extLst>
          </p:cNvPr>
          <p:cNvSpPr>
            <a:spLocks noGrp="1"/>
          </p:cNvSpPr>
          <p:nvPr>
            <p:ph type="sldNum" sz="quarter" idx="12"/>
          </p:nvPr>
        </p:nvSpPr>
        <p:spPr/>
        <p:txBody>
          <a:bodyPr/>
          <a:lstStyle/>
          <a:p>
            <a:fld id="{763E2252-C87C-4B10-AEBC-A22C007A7E2C}" type="slidenum">
              <a:rPr lang="en-BE" smtClean="0"/>
              <a:t>‹#›</a:t>
            </a:fld>
            <a:endParaRPr lang="en-BE"/>
          </a:p>
        </p:txBody>
      </p:sp>
    </p:spTree>
    <p:extLst>
      <p:ext uri="{BB962C8B-B14F-4D97-AF65-F5344CB8AC3E}">
        <p14:creationId xmlns:p14="http://schemas.microsoft.com/office/powerpoint/2010/main" val="3892396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BABA2-CAA7-4A6D-8747-38BDD6A71041}"/>
              </a:ext>
            </a:extLst>
          </p:cNvPr>
          <p:cNvSpPr>
            <a:spLocks noGrp="1"/>
          </p:cNvSpPr>
          <p:nvPr>
            <p:ph type="title"/>
          </p:nvPr>
        </p:nvSpPr>
        <p:spPr/>
        <p:txBody>
          <a:bodyPr/>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32034EFF-F1F9-3907-D6EB-0103B7B156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186FBE82-DEB6-6C19-2863-696FC1979FD9}"/>
              </a:ext>
            </a:extLst>
          </p:cNvPr>
          <p:cNvSpPr>
            <a:spLocks noGrp="1"/>
          </p:cNvSpPr>
          <p:nvPr>
            <p:ph type="dt" sz="half" idx="10"/>
          </p:nvPr>
        </p:nvSpPr>
        <p:spPr/>
        <p:txBody>
          <a:bodyPr/>
          <a:lstStyle/>
          <a:p>
            <a:fld id="{94362E6A-D3FA-4EA8-B6A6-4EC8BF8618A3}" type="datetimeFigureOut">
              <a:rPr lang="en-BE" smtClean="0"/>
              <a:t>05/28/2025</a:t>
            </a:fld>
            <a:endParaRPr lang="en-BE"/>
          </a:p>
        </p:txBody>
      </p:sp>
      <p:sp>
        <p:nvSpPr>
          <p:cNvPr id="5" name="Footer Placeholder 4">
            <a:extLst>
              <a:ext uri="{FF2B5EF4-FFF2-40B4-BE49-F238E27FC236}">
                <a16:creationId xmlns:a16="http://schemas.microsoft.com/office/drawing/2014/main" id="{D40C8791-301D-9410-6C45-F12C8EE11929}"/>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3DB1986E-D54A-3016-1D35-1F822A45F6D8}"/>
              </a:ext>
            </a:extLst>
          </p:cNvPr>
          <p:cNvSpPr>
            <a:spLocks noGrp="1"/>
          </p:cNvSpPr>
          <p:nvPr>
            <p:ph type="sldNum" sz="quarter" idx="12"/>
          </p:nvPr>
        </p:nvSpPr>
        <p:spPr/>
        <p:txBody>
          <a:bodyPr/>
          <a:lstStyle/>
          <a:p>
            <a:fld id="{763E2252-C87C-4B10-AEBC-A22C007A7E2C}" type="slidenum">
              <a:rPr lang="en-BE" smtClean="0"/>
              <a:t>‹#›</a:t>
            </a:fld>
            <a:endParaRPr lang="en-BE"/>
          </a:p>
        </p:txBody>
      </p:sp>
    </p:spTree>
    <p:extLst>
      <p:ext uri="{BB962C8B-B14F-4D97-AF65-F5344CB8AC3E}">
        <p14:creationId xmlns:p14="http://schemas.microsoft.com/office/powerpoint/2010/main" val="3222953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9A872-AF13-347E-9E85-2AA66120CE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65CC93DD-DECE-21E4-E080-A9365C52D7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DC0081CF-61C2-CB54-A570-94A2E8DDBAD1}"/>
              </a:ext>
            </a:extLst>
          </p:cNvPr>
          <p:cNvSpPr>
            <a:spLocks noGrp="1"/>
          </p:cNvSpPr>
          <p:nvPr>
            <p:ph type="dt" sz="half" idx="10"/>
          </p:nvPr>
        </p:nvSpPr>
        <p:spPr/>
        <p:txBody>
          <a:bodyPr/>
          <a:lstStyle/>
          <a:p>
            <a:fld id="{94362E6A-D3FA-4EA8-B6A6-4EC8BF8618A3}" type="datetimeFigureOut">
              <a:rPr lang="en-BE" smtClean="0"/>
              <a:t>05/28/2025</a:t>
            </a:fld>
            <a:endParaRPr lang="en-BE"/>
          </a:p>
        </p:txBody>
      </p:sp>
      <p:sp>
        <p:nvSpPr>
          <p:cNvPr id="5" name="Footer Placeholder 4">
            <a:extLst>
              <a:ext uri="{FF2B5EF4-FFF2-40B4-BE49-F238E27FC236}">
                <a16:creationId xmlns:a16="http://schemas.microsoft.com/office/drawing/2014/main" id="{12BD16DE-826C-ACAD-3B3F-3F3720C3F4A3}"/>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0ECA77E5-A2FB-6899-6A50-F36F9AC40D59}"/>
              </a:ext>
            </a:extLst>
          </p:cNvPr>
          <p:cNvSpPr>
            <a:spLocks noGrp="1"/>
          </p:cNvSpPr>
          <p:nvPr>
            <p:ph type="sldNum" sz="quarter" idx="12"/>
          </p:nvPr>
        </p:nvSpPr>
        <p:spPr/>
        <p:txBody>
          <a:bodyPr/>
          <a:lstStyle/>
          <a:p>
            <a:fld id="{763E2252-C87C-4B10-AEBC-A22C007A7E2C}" type="slidenum">
              <a:rPr lang="en-BE" smtClean="0"/>
              <a:t>‹#›</a:t>
            </a:fld>
            <a:endParaRPr lang="en-BE"/>
          </a:p>
        </p:txBody>
      </p:sp>
    </p:spTree>
    <p:extLst>
      <p:ext uri="{BB962C8B-B14F-4D97-AF65-F5344CB8AC3E}">
        <p14:creationId xmlns:p14="http://schemas.microsoft.com/office/powerpoint/2010/main" val="2499201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00CF-9C79-FCD9-333F-E9619FC50865}"/>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168CF0F5-A947-952E-B288-308E827E75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3B760987-3A68-71FA-3167-21931DEB9E04}"/>
              </a:ext>
            </a:extLst>
          </p:cNvPr>
          <p:cNvSpPr>
            <a:spLocks noGrp="1"/>
          </p:cNvSpPr>
          <p:nvPr>
            <p:ph type="dt" sz="half" idx="10"/>
          </p:nvPr>
        </p:nvSpPr>
        <p:spPr/>
        <p:txBody>
          <a:bodyPr/>
          <a:lstStyle/>
          <a:p>
            <a:fld id="{94362E6A-D3FA-4EA8-B6A6-4EC8BF8618A3}" type="datetimeFigureOut">
              <a:rPr lang="en-BE" smtClean="0"/>
              <a:t>05/28/2025</a:t>
            </a:fld>
            <a:endParaRPr lang="en-BE"/>
          </a:p>
        </p:txBody>
      </p:sp>
      <p:sp>
        <p:nvSpPr>
          <p:cNvPr id="5" name="Footer Placeholder 4">
            <a:extLst>
              <a:ext uri="{FF2B5EF4-FFF2-40B4-BE49-F238E27FC236}">
                <a16:creationId xmlns:a16="http://schemas.microsoft.com/office/drawing/2014/main" id="{D856BBD1-40F7-C28C-A965-898FB713555B}"/>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4F189E94-1DAE-E4AB-C5A2-4A32D2D56F2B}"/>
              </a:ext>
            </a:extLst>
          </p:cNvPr>
          <p:cNvSpPr>
            <a:spLocks noGrp="1"/>
          </p:cNvSpPr>
          <p:nvPr>
            <p:ph type="sldNum" sz="quarter" idx="12"/>
          </p:nvPr>
        </p:nvSpPr>
        <p:spPr/>
        <p:txBody>
          <a:bodyPr/>
          <a:lstStyle/>
          <a:p>
            <a:fld id="{763E2252-C87C-4B10-AEBC-A22C007A7E2C}" type="slidenum">
              <a:rPr lang="en-BE" smtClean="0"/>
              <a:t>‹#›</a:t>
            </a:fld>
            <a:endParaRPr lang="en-BE"/>
          </a:p>
        </p:txBody>
      </p:sp>
    </p:spTree>
    <p:extLst>
      <p:ext uri="{BB962C8B-B14F-4D97-AF65-F5344CB8AC3E}">
        <p14:creationId xmlns:p14="http://schemas.microsoft.com/office/powerpoint/2010/main" val="2563942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4310-A47F-D3AC-15F6-8D3311E365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DCA1800C-DCB1-E518-2F64-1CEA57D39E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27E185-70F4-98E6-AA17-35D747C28139}"/>
              </a:ext>
            </a:extLst>
          </p:cNvPr>
          <p:cNvSpPr>
            <a:spLocks noGrp="1"/>
          </p:cNvSpPr>
          <p:nvPr>
            <p:ph type="dt" sz="half" idx="10"/>
          </p:nvPr>
        </p:nvSpPr>
        <p:spPr/>
        <p:txBody>
          <a:bodyPr/>
          <a:lstStyle/>
          <a:p>
            <a:fld id="{94362E6A-D3FA-4EA8-B6A6-4EC8BF8618A3}" type="datetimeFigureOut">
              <a:rPr lang="en-BE" smtClean="0"/>
              <a:t>05/28/2025</a:t>
            </a:fld>
            <a:endParaRPr lang="en-BE"/>
          </a:p>
        </p:txBody>
      </p:sp>
      <p:sp>
        <p:nvSpPr>
          <p:cNvPr id="5" name="Footer Placeholder 4">
            <a:extLst>
              <a:ext uri="{FF2B5EF4-FFF2-40B4-BE49-F238E27FC236}">
                <a16:creationId xmlns:a16="http://schemas.microsoft.com/office/drawing/2014/main" id="{FB5B8D0F-5E65-DFD9-54F2-98C7813E43FF}"/>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7ED7D3E1-295A-70F7-6F15-925E9A189037}"/>
              </a:ext>
            </a:extLst>
          </p:cNvPr>
          <p:cNvSpPr>
            <a:spLocks noGrp="1"/>
          </p:cNvSpPr>
          <p:nvPr>
            <p:ph type="sldNum" sz="quarter" idx="12"/>
          </p:nvPr>
        </p:nvSpPr>
        <p:spPr/>
        <p:txBody>
          <a:bodyPr/>
          <a:lstStyle/>
          <a:p>
            <a:fld id="{763E2252-C87C-4B10-AEBC-A22C007A7E2C}" type="slidenum">
              <a:rPr lang="en-BE" smtClean="0"/>
              <a:t>‹#›</a:t>
            </a:fld>
            <a:endParaRPr lang="en-BE"/>
          </a:p>
        </p:txBody>
      </p:sp>
    </p:spTree>
    <p:extLst>
      <p:ext uri="{BB962C8B-B14F-4D97-AF65-F5344CB8AC3E}">
        <p14:creationId xmlns:p14="http://schemas.microsoft.com/office/powerpoint/2010/main" val="251664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D40A8-CD27-B435-872B-0F4C6DB07FC0}"/>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8D328FD2-0F8A-FC1C-FFA0-ACB18C3360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3E04F94D-4D7B-95CE-A71E-FF83F14E75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A5BDB968-F788-03D0-38E9-7B5D7C0EA7E5}"/>
              </a:ext>
            </a:extLst>
          </p:cNvPr>
          <p:cNvSpPr>
            <a:spLocks noGrp="1"/>
          </p:cNvSpPr>
          <p:nvPr>
            <p:ph type="dt" sz="half" idx="10"/>
          </p:nvPr>
        </p:nvSpPr>
        <p:spPr/>
        <p:txBody>
          <a:bodyPr/>
          <a:lstStyle/>
          <a:p>
            <a:fld id="{94362E6A-D3FA-4EA8-B6A6-4EC8BF8618A3}" type="datetimeFigureOut">
              <a:rPr lang="en-BE" smtClean="0"/>
              <a:t>05/28/2025</a:t>
            </a:fld>
            <a:endParaRPr lang="en-BE"/>
          </a:p>
        </p:txBody>
      </p:sp>
      <p:sp>
        <p:nvSpPr>
          <p:cNvPr id="6" name="Footer Placeholder 5">
            <a:extLst>
              <a:ext uri="{FF2B5EF4-FFF2-40B4-BE49-F238E27FC236}">
                <a16:creationId xmlns:a16="http://schemas.microsoft.com/office/drawing/2014/main" id="{25EADF15-F6FD-F704-E8B2-234416B325B1}"/>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0515E7C-F8CD-578C-08CC-40EAB072E8C7}"/>
              </a:ext>
            </a:extLst>
          </p:cNvPr>
          <p:cNvSpPr>
            <a:spLocks noGrp="1"/>
          </p:cNvSpPr>
          <p:nvPr>
            <p:ph type="sldNum" sz="quarter" idx="12"/>
          </p:nvPr>
        </p:nvSpPr>
        <p:spPr/>
        <p:txBody>
          <a:bodyPr/>
          <a:lstStyle/>
          <a:p>
            <a:fld id="{763E2252-C87C-4B10-AEBC-A22C007A7E2C}" type="slidenum">
              <a:rPr lang="en-BE" smtClean="0"/>
              <a:t>‹#›</a:t>
            </a:fld>
            <a:endParaRPr lang="en-BE"/>
          </a:p>
        </p:txBody>
      </p:sp>
    </p:spTree>
    <p:extLst>
      <p:ext uri="{BB962C8B-B14F-4D97-AF65-F5344CB8AC3E}">
        <p14:creationId xmlns:p14="http://schemas.microsoft.com/office/powerpoint/2010/main" val="1448157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015F-38A7-04D3-49A9-C2CC8592F7C2}"/>
              </a:ext>
            </a:extLst>
          </p:cNvPr>
          <p:cNvSpPr>
            <a:spLocks noGrp="1"/>
          </p:cNvSpPr>
          <p:nvPr>
            <p:ph type="title"/>
          </p:nvPr>
        </p:nvSpPr>
        <p:spPr>
          <a:xfrm>
            <a:off x="839788" y="365125"/>
            <a:ext cx="10515600" cy="1325563"/>
          </a:xfrm>
        </p:spPr>
        <p:txBody>
          <a:bodyPr/>
          <a:lstStyle/>
          <a:p>
            <a:r>
              <a:rPr lang="en-US"/>
              <a:t>Click to edit Master title style</a:t>
            </a:r>
            <a:endParaRPr lang="en-BE"/>
          </a:p>
        </p:txBody>
      </p:sp>
      <p:sp>
        <p:nvSpPr>
          <p:cNvPr id="3" name="Text Placeholder 2">
            <a:extLst>
              <a:ext uri="{FF2B5EF4-FFF2-40B4-BE49-F238E27FC236}">
                <a16:creationId xmlns:a16="http://schemas.microsoft.com/office/drawing/2014/main" id="{A1E1678A-BD74-7E4A-B51F-7801E3DFA6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2BFA83-660B-644B-AAE0-76922646B5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81276E38-B62C-F483-D95C-CA47EEB7F8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F2235B-0B08-B330-7953-424C6ED91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45A611DB-5453-D31B-6049-05C109F45E08}"/>
              </a:ext>
            </a:extLst>
          </p:cNvPr>
          <p:cNvSpPr>
            <a:spLocks noGrp="1"/>
          </p:cNvSpPr>
          <p:nvPr>
            <p:ph type="dt" sz="half" idx="10"/>
          </p:nvPr>
        </p:nvSpPr>
        <p:spPr/>
        <p:txBody>
          <a:bodyPr/>
          <a:lstStyle/>
          <a:p>
            <a:fld id="{94362E6A-D3FA-4EA8-B6A6-4EC8BF8618A3}" type="datetimeFigureOut">
              <a:rPr lang="en-BE" smtClean="0"/>
              <a:t>05/28/2025</a:t>
            </a:fld>
            <a:endParaRPr lang="en-BE"/>
          </a:p>
        </p:txBody>
      </p:sp>
      <p:sp>
        <p:nvSpPr>
          <p:cNvPr id="8" name="Footer Placeholder 7">
            <a:extLst>
              <a:ext uri="{FF2B5EF4-FFF2-40B4-BE49-F238E27FC236}">
                <a16:creationId xmlns:a16="http://schemas.microsoft.com/office/drawing/2014/main" id="{0C83DABB-8343-967B-2B81-5E673356F7AE}"/>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56C2AD2D-CCA5-4974-C696-26A06FEA03C1}"/>
              </a:ext>
            </a:extLst>
          </p:cNvPr>
          <p:cNvSpPr>
            <a:spLocks noGrp="1"/>
          </p:cNvSpPr>
          <p:nvPr>
            <p:ph type="sldNum" sz="quarter" idx="12"/>
          </p:nvPr>
        </p:nvSpPr>
        <p:spPr/>
        <p:txBody>
          <a:bodyPr/>
          <a:lstStyle/>
          <a:p>
            <a:fld id="{763E2252-C87C-4B10-AEBC-A22C007A7E2C}" type="slidenum">
              <a:rPr lang="en-BE" smtClean="0"/>
              <a:t>‹#›</a:t>
            </a:fld>
            <a:endParaRPr lang="en-BE"/>
          </a:p>
        </p:txBody>
      </p:sp>
    </p:spTree>
    <p:extLst>
      <p:ext uri="{BB962C8B-B14F-4D97-AF65-F5344CB8AC3E}">
        <p14:creationId xmlns:p14="http://schemas.microsoft.com/office/powerpoint/2010/main" val="3084177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9804C-15FE-F535-8F08-DAB1258A740A}"/>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B4917C2F-30AB-C652-1D79-E76B505763CA}"/>
              </a:ext>
            </a:extLst>
          </p:cNvPr>
          <p:cNvSpPr>
            <a:spLocks noGrp="1"/>
          </p:cNvSpPr>
          <p:nvPr>
            <p:ph type="dt" sz="half" idx="10"/>
          </p:nvPr>
        </p:nvSpPr>
        <p:spPr/>
        <p:txBody>
          <a:bodyPr/>
          <a:lstStyle/>
          <a:p>
            <a:fld id="{94362E6A-D3FA-4EA8-B6A6-4EC8BF8618A3}" type="datetimeFigureOut">
              <a:rPr lang="en-BE" smtClean="0"/>
              <a:t>05/28/2025</a:t>
            </a:fld>
            <a:endParaRPr lang="en-BE"/>
          </a:p>
        </p:txBody>
      </p:sp>
      <p:sp>
        <p:nvSpPr>
          <p:cNvPr id="4" name="Footer Placeholder 3">
            <a:extLst>
              <a:ext uri="{FF2B5EF4-FFF2-40B4-BE49-F238E27FC236}">
                <a16:creationId xmlns:a16="http://schemas.microsoft.com/office/drawing/2014/main" id="{DC85ADEB-960D-3BA5-ADFB-821891E4B54D}"/>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58F14B33-80D1-2E6A-B512-41BF1D7BF9E0}"/>
              </a:ext>
            </a:extLst>
          </p:cNvPr>
          <p:cNvSpPr>
            <a:spLocks noGrp="1"/>
          </p:cNvSpPr>
          <p:nvPr>
            <p:ph type="sldNum" sz="quarter" idx="12"/>
          </p:nvPr>
        </p:nvSpPr>
        <p:spPr/>
        <p:txBody>
          <a:bodyPr/>
          <a:lstStyle/>
          <a:p>
            <a:fld id="{763E2252-C87C-4B10-AEBC-A22C007A7E2C}" type="slidenum">
              <a:rPr lang="en-BE" smtClean="0"/>
              <a:t>‹#›</a:t>
            </a:fld>
            <a:endParaRPr lang="en-BE"/>
          </a:p>
        </p:txBody>
      </p:sp>
    </p:spTree>
    <p:extLst>
      <p:ext uri="{BB962C8B-B14F-4D97-AF65-F5344CB8AC3E}">
        <p14:creationId xmlns:p14="http://schemas.microsoft.com/office/powerpoint/2010/main" val="4247871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25F55-AD32-69B4-F0D4-D46E1BDACEDE}"/>
              </a:ext>
            </a:extLst>
          </p:cNvPr>
          <p:cNvSpPr>
            <a:spLocks noGrp="1"/>
          </p:cNvSpPr>
          <p:nvPr>
            <p:ph type="dt" sz="half" idx="10"/>
          </p:nvPr>
        </p:nvSpPr>
        <p:spPr/>
        <p:txBody>
          <a:bodyPr/>
          <a:lstStyle/>
          <a:p>
            <a:fld id="{94362E6A-D3FA-4EA8-B6A6-4EC8BF8618A3}" type="datetimeFigureOut">
              <a:rPr lang="en-BE" smtClean="0"/>
              <a:t>05/28/2025</a:t>
            </a:fld>
            <a:endParaRPr lang="en-BE"/>
          </a:p>
        </p:txBody>
      </p:sp>
      <p:sp>
        <p:nvSpPr>
          <p:cNvPr id="3" name="Footer Placeholder 2">
            <a:extLst>
              <a:ext uri="{FF2B5EF4-FFF2-40B4-BE49-F238E27FC236}">
                <a16:creationId xmlns:a16="http://schemas.microsoft.com/office/drawing/2014/main" id="{70D4EB7C-99A3-BA1C-4089-3D713822930D}"/>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E7B5741E-6358-1A45-41BA-62FACC85A938}"/>
              </a:ext>
            </a:extLst>
          </p:cNvPr>
          <p:cNvSpPr>
            <a:spLocks noGrp="1"/>
          </p:cNvSpPr>
          <p:nvPr>
            <p:ph type="sldNum" sz="quarter" idx="12"/>
          </p:nvPr>
        </p:nvSpPr>
        <p:spPr/>
        <p:txBody>
          <a:bodyPr/>
          <a:lstStyle/>
          <a:p>
            <a:fld id="{763E2252-C87C-4B10-AEBC-A22C007A7E2C}" type="slidenum">
              <a:rPr lang="en-BE" smtClean="0"/>
              <a:t>‹#›</a:t>
            </a:fld>
            <a:endParaRPr lang="en-BE"/>
          </a:p>
        </p:txBody>
      </p:sp>
    </p:spTree>
    <p:extLst>
      <p:ext uri="{BB962C8B-B14F-4D97-AF65-F5344CB8AC3E}">
        <p14:creationId xmlns:p14="http://schemas.microsoft.com/office/powerpoint/2010/main" val="658473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4F2DB-298C-D361-280B-A0E2BA7FE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05ACCCE2-93ED-BAEE-8D55-09D15BA07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B4FA4D0D-74B9-3405-ED65-BA04A2F14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1BA82-42BA-EC8C-CE0E-54CA15868B77}"/>
              </a:ext>
            </a:extLst>
          </p:cNvPr>
          <p:cNvSpPr>
            <a:spLocks noGrp="1"/>
          </p:cNvSpPr>
          <p:nvPr>
            <p:ph type="dt" sz="half" idx="10"/>
          </p:nvPr>
        </p:nvSpPr>
        <p:spPr/>
        <p:txBody>
          <a:bodyPr/>
          <a:lstStyle/>
          <a:p>
            <a:fld id="{94362E6A-D3FA-4EA8-B6A6-4EC8BF8618A3}" type="datetimeFigureOut">
              <a:rPr lang="en-BE" smtClean="0"/>
              <a:t>05/28/2025</a:t>
            </a:fld>
            <a:endParaRPr lang="en-BE"/>
          </a:p>
        </p:txBody>
      </p:sp>
      <p:sp>
        <p:nvSpPr>
          <p:cNvPr id="6" name="Footer Placeholder 5">
            <a:extLst>
              <a:ext uri="{FF2B5EF4-FFF2-40B4-BE49-F238E27FC236}">
                <a16:creationId xmlns:a16="http://schemas.microsoft.com/office/drawing/2014/main" id="{8C174EE9-86CF-35D2-ACF7-7FA7D4D119F2}"/>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94529C6-51D3-075C-38AE-4C0920D871B3}"/>
              </a:ext>
            </a:extLst>
          </p:cNvPr>
          <p:cNvSpPr>
            <a:spLocks noGrp="1"/>
          </p:cNvSpPr>
          <p:nvPr>
            <p:ph type="sldNum" sz="quarter" idx="12"/>
          </p:nvPr>
        </p:nvSpPr>
        <p:spPr/>
        <p:txBody>
          <a:bodyPr/>
          <a:lstStyle/>
          <a:p>
            <a:fld id="{763E2252-C87C-4B10-AEBC-A22C007A7E2C}" type="slidenum">
              <a:rPr lang="en-BE" smtClean="0"/>
              <a:t>‹#›</a:t>
            </a:fld>
            <a:endParaRPr lang="en-BE"/>
          </a:p>
        </p:txBody>
      </p:sp>
    </p:spTree>
    <p:extLst>
      <p:ext uri="{BB962C8B-B14F-4D97-AF65-F5344CB8AC3E}">
        <p14:creationId xmlns:p14="http://schemas.microsoft.com/office/powerpoint/2010/main" val="48691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58D03-A0E0-50B7-CCE5-A6A218E2F7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9EBF5226-4EFB-439C-C697-1E66C0D183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220FC2EF-66EC-4BF0-4D51-2A90C0D81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753818-D483-C3B6-5ED1-38C8436FF7E5}"/>
              </a:ext>
            </a:extLst>
          </p:cNvPr>
          <p:cNvSpPr>
            <a:spLocks noGrp="1"/>
          </p:cNvSpPr>
          <p:nvPr>
            <p:ph type="dt" sz="half" idx="10"/>
          </p:nvPr>
        </p:nvSpPr>
        <p:spPr/>
        <p:txBody>
          <a:bodyPr/>
          <a:lstStyle/>
          <a:p>
            <a:fld id="{94362E6A-D3FA-4EA8-B6A6-4EC8BF8618A3}" type="datetimeFigureOut">
              <a:rPr lang="en-BE" smtClean="0"/>
              <a:t>05/28/2025</a:t>
            </a:fld>
            <a:endParaRPr lang="en-BE"/>
          </a:p>
        </p:txBody>
      </p:sp>
      <p:sp>
        <p:nvSpPr>
          <p:cNvPr id="6" name="Footer Placeholder 5">
            <a:extLst>
              <a:ext uri="{FF2B5EF4-FFF2-40B4-BE49-F238E27FC236}">
                <a16:creationId xmlns:a16="http://schemas.microsoft.com/office/drawing/2014/main" id="{22684400-7568-F9BD-2B4F-7E4D006FE656}"/>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731D164-9F3D-F69F-C24D-280C2D552E50}"/>
              </a:ext>
            </a:extLst>
          </p:cNvPr>
          <p:cNvSpPr>
            <a:spLocks noGrp="1"/>
          </p:cNvSpPr>
          <p:nvPr>
            <p:ph type="sldNum" sz="quarter" idx="12"/>
          </p:nvPr>
        </p:nvSpPr>
        <p:spPr/>
        <p:txBody>
          <a:bodyPr/>
          <a:lstStyle/>
          <a:p>
            <a:fld id="{763E2252-C87C-4B10-AEBC-A22C007A7E2C}" type="slidenum">
              <a:rPr lang="en-BE" smtClean="0"/>
              <a:t>‹#›</a:t>
            </a:fld>
            <a:endParaRPr lang="en-BE"/>
          </a:p>
        </p:txBody>
      </p:sp>
    </p:spTree>
    <p:extLst>
      <p:ext uri="{BB962C8B-B14F-4D97-AF65-F5344CB8AC3E}">
        <p14:creationId xmlns:p14="http://schemas.microsoft.com/office/powerpoint/2010/main" val="585080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E9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0844A-8965-6939-782E-6911E4BD38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2B75525E-C6EB-7595-6B4B-74A8B4CB80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1393FBC1-7A7E-F69C-A392-F7C938425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362E6A-D3FA-4EA8-B6A6-4EC8BF8618A3}" type="datetimeFigureOut">
              <a:rPr lang="en-BE" smtClean="0"/>
              <a:t>05/28/2025</a:t>
            </a:fld>
            <a:endParaRPr lang="en-BE"/>
          </a:p>
        </p:txBody>
      </p:sp>
      <p:sp>
        <p:nvSpPr>
          <p:cNvPr id="5" name="Footer Placeholder 4">
            <a:extLst>
              <a:ext uri="{FF2B5EF4-FFF2-40B4-BE49-F238E27FC236}">
                <a16:creationId xmlns:a16="http://schemas.microsoft.com/office/drawing/2014/main" id="{69AAD90A-4B78-3153-9C5C-BA894960C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5B7BE1E7-5E91-B844-1E5C-42C91B1119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3E2252-C87C-4B10-AEBC-A22C007A7E2C}" type="slidenum">
              <a:rPr lang="en-BE" smtClean="0"/>
              <a:t>‹#›</a:t>
            </a:fld>
            <a:endParaRPr lang="en-BE"/>
          </a:p>
        </p:txBody>
      </p:sp>
    </p:spTree>
    <p:extLst>
      <p:ext uri="{BB962C8B-B14F-4D97-AF65-F5344CB8AC3E}">
        <p14:creationId xmlns:p14="http://schemas.microsoft.com/office/powerpoint/2010/main" val="3605496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87BEC-F5C2-9F0B-68FF-1135D39EA962}"/>
            </a:ext>
          </a:extLst>
        </p:cNvPr>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id="{E1642EF4-0378-6CAC-E003-B62DADA54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21E78C22-8D6B-040D-FE18-F0D4EEAF5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7167" y="1736348"/>
            <a:ext cx="4997665" cy="1256079"/>
          </a:xfrm>
          <a:prstGeom prst="rect">
            <a:avLst/>
          </a:prstGeom>
        </p:spPr>
      </p:pic>
      <p:pic>
        <p:nvPicPr>
          <p:cNvPr id="3" name="Picture 2" descr="A black background with blue and white text&#10;&#10;Description automatically generated">
            <a:extLst>
              <a:ext uri="{FF2B5EF4-FFF2-40B4-BE49-F238E27FC236}">
                <a16:creationId xmlns:a16="http://schemas.microsoft.com/office/drawing/2014/main" id="{165433B4-512F-362B-CC11-82CAB92D4CA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97166" y="3580040"/>
            <a:ext cx="4997665" cy="1345173"/>
          </a:xfrm>
          <a:prstGeom prst="rect">
            <a:avLst/>
          </a:prstGeom>
        </p:spPr>
      </p:pic>
    </p:spTree>
    <p:extLst>
      <p:ext uri="{BB962C8B-B14F-4D97-AF65-F5344CB8AC3E}">
        <p14:creationId xmlns:p14="http://schemas.microsoft.com/office/powerpoint/2010/main" val="1800342093"/>
      </p:ext>
    </p:extLst>
  </p:cSld>
  <p:clrMapOvr>
    <a:masterClrMapping/>
  </p:clrMapOvr>
  <p:transition spd="slow" advClick="0"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nodeType="withEffect">
                                  <p:stCondLst>
                                    <p:cond delay="75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F708D-75C2-33FC-5179-8978E33E32A4}"/>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4956323B-6505-DD77-4D87-E0DFDF63867B}"/>
              </a:ext>
            </a:extLst>
          </p:cNvPr>
          <p:cNvSpPr/>
          <p:nvPr/>
        </p:nvSpPr>
        <p:spPr>
          <a:xfrm>
            <a:off x="3604818" y="1138921"/>
            <a:ext cx="4800201" cy="4800201"/>
          </a:xfrm>
          <a:prstGeom prst="ellipse">
            <a:avLst/>
          </a:prstGeom>
          <a:solidFill>
            <a:srgbClr val="D7DD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4C6C93F3-EC6B-4926-27FF-B75F8F087097}"/>
              </a:ext>
            </a:extLst>
          </p:cNvPr>
          <p:cNvSpPr/>
          <p:nvPr/>
        </p:nvSpPr>
        <p:spPr>
          <a:xfrm>
            <a:off x="315311" y="309204"/>
            <a:ext cx="8336921" cy="637849"/>
          </a:xfrm>
          <a:prstGeom prst="rect">
            <a:avLst/>
          </a:prstGeom>
          <a:solidFill>
            <a:srgbClr val="156082"/>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6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BUILDING UP INTERNATIONAL COOPERATION</a:t>
            </a:r>
            <a:endParaRPr kumimoji="0" lang="en-BE" sz="3200" b="1" i="0" u="none" strike="noStrike" kern="1200" cap="none" spc="6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6606D29-6CA6-8012-475D-4D683B6F5A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11174" y="2017821"/>
            <a:ext cx="3042404" cy="3042404"/>
          </a:xfrm>
          <a:prstGeom prst="rect">
            <a:avLst/>
          </a:prstGeom>
        </p:spPr>
      </p:pic>
      <p:pic>
        <p:nvPicPr>
          <p:cNvPr id="8" name="Picture 7" descr="A cartoon of a person&#10;&#10;Description automatically generated">
            <a:extLst>
              <a:ext uri="{FF2B5EF4-FFF2-40B4-BE49-F238E27FC236}">
                <a16:creationId xmlns:a16="http://schemas.microsoft.com/office/drawing/2014/main" id="{76DA7979-49E0-2FC1-6F5B-639C9A0B6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260" y="2017821"/>
            <a:ext cx="3042404" cy="3042404"/>
          </a:xfrm>
          <a:prstGeom prst="rect">
            <a:avLst/>
          </a:prstGeom>
        </p:spPr>
      </p:pic>
      <p:pic>
        <p:nvPicPr>
          <p:cNvPr id="11" name="Picture 10">
            <a:extLst>
              <a:ext uri="{FF2B5EF4-FFF2-40B4-BE49-F238E27FC236}">
                <a16:creationId xmlns:a16="http://schemas.microsoft.com/office/drawing/2014/main" id="{B4B216B0-C21D-A2B3-3104-D34DA6D215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37943" y="2772046"/>
            <a:ext cx="1533953" cy="1533953"/>
          </a:xfrm>
          <a:prstGeom prst="rect">
            <a:avLst/>
          </a:prstGeom>
        </p:spPr>
      </p:pic>
      <p:sp>
        <p:nvSpPr>
          <p:cNvPr id="3" name="Rectangle 2">
            <a:extLst>
              <a:ext uri="{FF2B5EF4-FFF2-40B4-BE49-F238E27FC236}">
                <a16:creationId xmlns:a16="http://schemas.microsoft.com/office/drawing/2014/main" id="{6BD7C805-80DA-6022-7DAF-AA6ABDB0C99E}"/>
              </a:ext>
            </a:extLst>
          </p:cNvPr>
          <p:cNvSpPr/>
          <p:nvPr/>
        </p:nvSpPr>
        <p:spPr>
          <a:xfrm>
            <a:off x="485480" y="876642"/>
            <a:ext cx="1976608"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FEBRUARY 2021</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1488200"/>
      </p:ext>
    </p:extLst>
  </p:cSld>
  <p:clrMapOvr>
    <a:masterClrMapping/>
  </p:clrMapOvr>
  <mc:AlternateContent xmlns:mc="http://schemas.openxmlformats.org/markup-compatibility/2006" xmlns:p159="http://schemas.microsoft.com/office/powerpoint/2015/09/main">
    <mc:Choice Requires="p159">
      <p:transition spd="slow"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75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 calcmode="lin" valueType="num">
                                      <p:cBhvr>
                                        <p:cTn id="13" dur="500" fill="hold"/>
                                        <p:tgtEl>
                                          <p:spTgt spid="11"/>
                                        </p:tgtEl>
                                        <p:attrNameLst>
                                          <p:attrName>style.rotation</p:attrName>
                                        </p:attrNameLst>
                                      </p:cBhvr>
                                      <p:tavLst>
                                        <p:tav tm="0">
                                          <p:val>
                                            <p:fltVal val="90"/>
                                          </p:val>
                                        </p:tav>
                                        <p:tav tm="100000">
                                          <p:val>
                                            <p:fltVal val="0"/>
                                          </p:val>
                                        </p:tav>
                                      </p:tavLst>
                                    </p:anim>
                                    <p:animEffect transition="in" filter="fade">
                                      <p:cBhvr>
                                        <p:cTn id="14" dur="500"/>
                                        <p:tgtEl>
                                          <p:spTgt spid="11"/>
                                        </p:tgtEl>
                                      </p:cBhvr>
                                    </p:animEffect>
                                  </p:childTnLst>
                                </p:cTn>
                              </p:par>
                              <p:par>
                                <p:cTn id="15" presetID="18" presetClass="entr" presetSubtype="12"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strips(downLeft)">
                                      <p:cBhvr>
                                        <p:cTn id="17" dur="500"/>
                                        <p:tgtEl>
                                          <p:spTgt spid="3"/>
                                        </p:tgtEl>
                                      </p:cBhvr>
                                    </p:animEffect>
                                  </p:childTnLst>
                                </p:cTn>
                              </p:par>
                              <p:par>
                                <p:cTn id="18" presetID="27" presetClass="emph" presetSubtype="0" fill="remove" grpId="1" nodeType="withEffect">
                                  <p:stCondLst>
                                    <p:cond delay="500"/>
                                  </p:stCondLst>
                                  <p:childTnLst>
                                    <p:animClr clrSpc="rgb" dir="cw">
                                      <p:cBhvr override="childStyle">
                                        <p:cTn id="19" dur="250" autoRev="1" fill="remove"/>
                                        <p:tgtEl>
                                          <p:spTgt spid="3"/>
                                        </p:tgtEl>
                                        <p:attrNameLst>
                                          <p:attrName>style.color</p:attrName>
                                        </p:attrNameLst>
                                      </p:cBhvr>
                                      <p:to>
                                        <a:schemeClr val="accent2"/>
                                      </p:to>
                                    </p:animClr>
                                    <p:animClr clrSpc="rgb" dir="cw">
                                      <p:cBhvr>
                                        <p:cTn id="20" dur="250" autoRev="1" fill="remove"/>
                                        <p:tgtEl>
                                          <p:spTgt spid="3"/>
                                        </p:tgtEl>
                                        <p:attrNameLst>
                                          <p:attrName>fillcolor</p:attrName>
                                        </p:attrNameLst>
                                      </p:cBhvr>
                                      <p:to>
                                        <a:schemeClr val="accent2"/>
                                      </p:to>
                                    </p:animClr>
                                    <p:set>
                                      <p:cBhvr>
                                        <p:cTn id="21" dur="250" autoRev="1" fill="remove"/>
                                        <p:tgtEl>
                                          <p:spTgt spid="3"/>
                                        </p:tgtEl>
                                        <p:attrNameLst>
                                          <p:attrName>fill.type</p:attrName>
                                        </p:attrNameLst>
                                      </p:cBhvr>
                                      <p:to>
                                        <p:strVal val="solid"/>
                                      </p:to>
                                    </p:set>
                                    <p:set>
                                      <p:cBhvr>
                                        <p:cTn id="22"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FE71D-619B-D902-EB12-7CE7BB64B5A6}"/>
            </a:ext>
          </a:extLst>
        </p:cNvPr>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 y="0"/>
            <a:ext cx="12180721" cy="6858000"/>
          </a:xfrm>
          <a:prstGeom prst="rect">
            <a:avLst/>
          </a:prstGeom>
        </p:spPr>
      </p:pic>
      <p:sp>
        <p:nvSpPr>
          <p:cNvPr id="11" name="Rectangle 10">
            <a:extLst>
              <a:ext uri="{FF2B5EF4-FFF2-40B4-BE49-F238E27FC236}">
                <a16:creationId xmlns:a16="http://schemas.microsoft.com/office/drawing/2014/main" id="{23DE56F4-0684-CED4-EC78-6F5690DAD577}"/>
              </a:ext>
            </a:extLst>
          </p:cNvPr>
          <p:cNvSpPr/>
          <p:nvPr/>
        </p:nvSpPr>
        <p:spPr>
          <a:xfrm>
            <a:off x="-2" y="0"/>
            <a:ext cx="12192000" cy="6858000"/>
          </a:xfrm>
          <a:prstGeom prst="rect">
            <a:avLst/>
          </a:prstGeom>
          <a:solidFill>
            <a:srgbClr val="FFFFFF">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050"/>
          </a:p>
        </p:txBody>
      </p:sp>
      <p:sp>
        <p:nvSpPr>
          <p:cNvPr id="10" name="Rectangle 9">
            <a:extLst>
              <a:ext uri="{FF2B5EF4-FFF2-40B4-BE49-F238E27FC236}">
                <a16:creationId xmlns:a16="http://schemas.microsoft.com/office/drawing/2014/main" id="{82367FD8-2101-59B1-875C-1098C25C2D7C}"/>
              </a:ext>
            </a:extLst>
          </p:cNvPr>
          <p:cNvSpPr/>
          <p:nvPr/>
        </p:nvSpPr>
        <p:spPr>
          <a:xfrm>
            <a:off x="4232029" y="768616"/>
            <a:ext cx="3751385" cy="5292215"/>
          </a:xfrm>
          <a:prstGeom prst="rect">
            <a:avLst/>
          </a:prstGeom>
          <a:solidFill>
            <a:srgbClr val="FFFFFF"/>
          </a:solidFill>
          <a:ln>
            <a:solidFill>
              <a:srgbClr val="4059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00"/>
          </a:p>
        </p:txBody>
      </p:sp>
      <p:sp>
        <p:nvSpPr>
          <p:cNvPr id="13" name="Rectangle 12">
            <a:extLst>
              <a:ext uri="{FF2B5EF4-FFF2-40B4-BE49-F238E27FC236}">
                <a16:creationId xmlns:a16="http://schemas.microsoft.com/office/drawing/2014/main" id="{282F5453-F0C0-A36D-2451-8E98ED637648}"/>
              </a:ext>
            </a:extLst>
          </p:cNvPr>
          <p:cNvSpPr/>
          <p:nvPr/>
        </p:nvSpPr>
        <p:spPr>
          <a:xfrm>
            <a:off x="315311" y="309204"/>
            <a:ext cx="8336921" cy="637849"/>
          </a:xfrm>
          <a:prstGeom prst="rect">
            <a:avLst/>
          </a:prstGeom>
          <a:solidFill>
            <a:srgbClr val="156082"/>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6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BUILDING UP INTERNATIONAL COOPERATION</a:t>
            </a:r>
            <a:endParaRPr kumimoji="0" lang="en-BE" sz="3200" b="1" i="0" u="none" strike="noStrike" kern="1200" cap="none" spc="6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cartoon of a person&#10;&#10;Description automatically generated">
            <a:extLst>
              <a:ext uri="{FF2B5EF4-FFF2-40B4-BE49-F238E27FC236}">
                <a16:creationId xmlns:a16="http://schemas.microsoft.com/office/drawing/2014/main" id="{967EC5A5-9B5F-1F8B-CA99-72A400CD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311" y="1671499"/>
            <a:ext cx="3247900" cy="3247900"/>
          </a:xfrm>
          <a:prstGeom prst="rect">
            <a:avLst/>
          </a:prstGeom>
        </p:spPr>
      </p:pic>
      <p:sp>
        <p:nvSpPr>
          <p:cNvPr id="7" name="TextBox 6">
            <a:extLst>
              <a:ext uri="{FF2B5EF4-FFF2-40B4-BE49-F238E27FC236}">
                <a16:creationId xmlns:a16="http://schemas.microsoft.com/office/drawing/2014/main" id="{E1D2D27D-420D-6A33-4B98-20A1D937FBAD}"/>
              </a:ext>
            </a:extLst>
          </p:cNvPr>
          <p:cNvSpPr txBox="1"/>
          <p:nvPr/>
        </p:nvSpPr>
        <p:spPr>
          <a:xfrm>
            <a:off x="4279900" y="1101953"/>
            <a:ext cx="3606800" cy="480131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E97132">
                  <a:lumMod val="75000"/>
                </a:srgbClr>
              </a:buClr>
              <a:buSzPct val="150000"/>
              <a:buFont typeface="Open Sans SemiBold" pitchFamily="2" charset="0"/>
              <a:buChar char="›"/>
              <a:tabLst/>
              <a:defRPr/>
            </a:pP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European Investigation Orders </a:t>
            </a:r>
            <a:r>
              <a:rPr kumimoji="0" lang="en-GB" sz="2400"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to</a:t>
            </a:r>
          </a:p>
          <a:p>
            <a:pPr marL="800100" lvl="1" indent="-342900">
              <a:buClr>
                <a:srgbClr val="156082"/>
              </a:buClr>
              <a:buSzPct val="100000"/>
              <a:buFont typeface="Open Sans" pitchFamily="2" charset="0"/>
              <a:buChar char="—"/>
            </a:pPr>
            <a:r>
              <a:rPr lang="en-GB" sz="24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 FRANCE</a:t>
            </a:r>
          </a:p>
          <a:p>
            <a:pPr marL="800100" lvl="1" indent="-342900">
              <a:buClr>
                <a:srgbClr val="156082"/>
              </a:buClr>
              <a:buSzPct val="100000"/>
              <a:buFont typeface="Open Sans" pitchFamily="2" charset="0"/>
              <a:buChar char="—"/>
            </a:pPr>
            <a:r>
              <a:rPr kumimoji="0" lang="en-GB" sz="2400" b="1" u="none" strike="noStrike" kern="1200" cap="none" spc="0" normalizeH="0" baseline="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b="1" u="none" strike="noStrike" kern="1200" cap="none" spc="0" normalizeH="0" baseline="0" dirty="0" smtClean="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NETHERLANDS</a:t>
            </a:r>
            <a:endParaRPr kumimoji="0" lang="en-GB" sz="2400" b="1" u="none" strike="noStrike" kern="1200" cap="none" spc="0" normalizeH="0" baseline="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endParaRPr>
          </a:p>
          <a:p>
            <a:pPr marL="800100" lvl="1" indent="-342900">
              <a:buClr>
                <a:srgbClr val="156082"/>
              </a:buClr>
              <a:buSzPct val="100000"/>
              <a:buFont typeface="Open Sans" pitchFamily="2" charset="0"/>
              <a:buChar char="—"/>
            </a:pPr>
            <a:r>
              <a:rPr lang="en-GB" sz="24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 SWEDEN</a:t>
            </a:r>
          </a:p>
          <a:p>
            <a:pPr lvl="1">
              <a:buClr>
                <a:srgbClr val="156082"/>
              </a:buClr>
              <a:buSzPct val="100000"/>
            </a:pPr>
            <a:endParaRPr lang="en-GB" b="1"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Requests for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Mutual Legal Assistance </a:t>
            </a:r>
            <a:r>
              <a:rPr lang="en-GB" sz="2400" i="1" dirty="0">
                <a:solidFill>
                  <a:srgbClr val="156082"/>
                </a:solidFill>
                <a:latin typeface="Calibri" panose="020F0502020204030204" pitchFamily="34" charset="0"/>
                <a:ea typeface="Calibri" panose="020F0502020204030204" pitchFamily="34" charset="0"/>
                <a:cs typeface="Calibri" panose="020F0502020204030204" pitchFamily="34" charset="0"/>
              </a:rPr>
              <a:t>to</a:t>
            </a:r>
          </a:p>
          <a:p>
            <a:pPr marL="800100" lvl="1" indent="-342900">
              <a:buClr>
                <a:srgbClr val="156082"/>
              </a:buClr>
              <a:buSzPct val="100000"/>
              <a:buFont typeface="Open Sans" pitchFamily="2" charset="0"/>
              <a:buChar char="—"/>
            </a:pPr>
            <a:r>
              <a:rPr lang="en-GB" sz="24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 UNITED KINGDOM</a:t>
            </a:r>
          </a:p>
          <a:p>
            <a:pPr marL="800100" lvl="1" indent="-342900">
              <a:buClr>
                <a:srgbClr val="156082"/>
              </a:buClr>
              <a:buSzPct val="100000"/>
              <a:buFont typeface="Open Sans" pitchFamily="2" charset="0"/>
              <a:buChar cha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 UKRAINE</a:t>
            </a:r>
          </a:p>
          <a:p>
            <a:pPr marL="800100" lvl="1" indent="-342900">
              <a:buClr>
                <a:srgbClr val="156082"/>
              </a:buClr>
              <a:buSzPct val="100000"/>
              <a:buFont typeface="Open Sans" pitchFamily="2" charset="0"/>
              <a:buChar cha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 UNITED STATES</a:t>
            </a:r>
          </a:p>
          <a:p>
            <a:pPr marL="800100" lvl="1" indent="-342900">
              <a:buClr>
                <a:srgbClr val="156082"/>
              </a:buClr>
              <a:buSzPct val="100000"/>
              <a:buFont typeface="Open Sans" pitchFamily="2" charset="0"/>
              <a:buChar cha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 HONG KONG</a:t>
            </a:r>
          </a:p>
          <a:p>
            <a:pPr marL="800100" lvl="1" indent="-342900">
              <a:buClr>
                <a:srgbClr val="156082"/>
              </a:buClr>
              <a:buSzPct val="100000"/>
              <a:buFont typeface="Open Sans" pitchFamily="2" charset="0"/>
              <a:buChar cha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 TAIWAN</a:t>
            </a:r>
          </a:p>
        </p:txBody>
      </p:sp>
      <p:sp>
        <p:nvSpPr>
          <p:cNvPr id="5" name="Rectangle 4">
            <a:extLst>
              <a:ext uri="{FF2B5EF4-FFF2-40B4-BE49-F238E27FC236}">
                <a16:creationId xmlns:a16="http://schemas.microsoft.com/office/drawing/2014/main" id="{58689196-20C7-509E-DBCB-18120AC8A5E6}"/>
              </a:ext>
            </a:extLst>
          </p:cNvPr>
          <p:cNvSpPr/>
          <p:nvPr/>
        </p:nvSpPr>
        <p:spPr>
          <a:xfrm>
            <a:off x="485480" y="876642"/>
            <a:ext cx="1516610"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FIRST STEPS</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5772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27" presetClass="emph" presetSubtype="0" fill="remove" grpId="1" nodeType="withEffect">
                                  <p:stCondLst>
                                    <p:cond delay="500"/>
                                  </p:stCondLst>
                                  <p:childTnLst>
                                    <p:animClr clrSpc="rgb" dir="cw">
                                      <p:cBhvr override="childStyle">
                                        <p:cTn id="9" dur="250" autoRev="1" fill="remove"/>
                                        <p:tgtEl>
                                          <p:spTgt spid="5"/>
                                        </p:tgtEl>
                                        <p:attrNameLst>
                                          <p:attrName>style.color</p:attrName>
                                        </p:attrNameLst>
                                      </p:cBhvr>
                                      <p:to>
                                        <a:schemeClr val="accent2"/>
                                      </p:to>
                                    </p:animClr>
                                    <p:animClr clrSpc="rgb" dir="cw">
                                      <p:cBhvr>
                                        <p:cTn id="10" dur="250" autoRev="1" fill="remove"/>
                                        <p:tgtEl>
                                          <p:spTgt spid="5"/>
                                        </p:tgtEl>
                                        <p:attrNameLst>
                                          <p:attrName>fillcolor</p:attrName>
                                        </p:attrNameLst>
                                      </p:cBhvr>
                                      <p:to>
                                        <a:schemeClr val="accent2"/>
                                      </p:to>
                                    </p:animClr>
                                    <p:set>
                                      <p:cBhvr>
                                        <p:cTn id="11" dur="250" autoRev="1" fill="remove"/>
                                        <p:tgtEl>
                                          <p:spTgt spid="5"/>
                                        </p:tgtEl>
                                        <p:attrNameLst>
                                          <p:attrName>fill.type</p:attrName>
                                        </p:attrNameLst>
                                      </p:cBhvr>
                                      <p:to>
                                        <p:strVal val="solid"/>
                                      </p:to>
                                    </p:set>
                                    <p:set>
                                      <p:cBhvr>
                                        <p:cTn id="12" dur="250" autoRev="1" fill="remove"/>
                                        <p:tgtEl>
                                          <p:spTgt spid="5"/>
                                        </p:tgtEl>
                                        <p:attrNameLst>
                                          <p:attrName>fill.on</p:attrName>
                                        </p:attrNameLst>
                                      </p:cBhvr>
                                      <p:to>
                                        <p:strVal val="true"/>
                                      </p:to>
                                    </p:set>
                                  </p:childTnLst>
                                </p:cTn>
                              </p:par>
                              <p:par>
                                <p:cTn id="13" presetID="18" presetClass="entr" presetSubtype="12" fill="hold" grpId="0" nodeType="withEffect">
                                  <p:stCondLst>
                                    <p:cond delay="75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1000"/>
                                        <p:tgtEl>
                                          <p:spTgt spid="11"/>
                                        </p:tgtEl>
                                      </p:cBhvr>
                                    </p:animEffect>
                                  </p:childTnLst>
                                </p:cTn>
                              </p:par>
                            </p:childTnLst>
                          </p:cTn>
                        </p:par>
                        <p:par>
                          <p:cTn id="16" fill="hold">
                            <p:stCondLst>
                              <p:cond delay="1750"/>
                            </p:stCondLst>
                            <p:childTnLst>
                              <p:par>
                                <p:cTn id="17" presetID="22" presetClass="entr" presetSubtype="8" fill="hold" grpId="0" nodeType="afterEffect">
                                  <p:stCondLst>
                                    <p:cond delay="10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par>
                                <p:cTn id="20" presetID="22" presetClass="entr" presetSubtype="8" fill="hold" grpId="0" nodeType="withEffect">
                                  <p:stCondLst>
                                    <p:cond delay="200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500"/>
                                        <p:tgtEl>
                                          <p:spTgt spid="7">
                                            <p:txEl>
                                              <p:pRg st="1" end="1"/>
                                            </p:txEl>
                                          </p:spTgt>
                                        </p:tgtEl>
                                      </p:cBhvr>
                                    </p:animEffect>
                                  </p:childTnLst>
                                </p:cTn>
                              </p:par>
                              <p:par>
                                <p:cTn id="23" presetID="22" presetClass="entr" presetSubtype="8" fill="hold" grpId="0" nodeType="withEffect">
                                  <p:stCondLst>
                                    <p:cond delay="300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par>
                                <p:cTn id="26" presetID="22" presetClass="entr" presetSubtype="8" fill="hold" grpId="0" nodeType="withEffect">
                                  <p:stCondLst>
                                    <p:cond delay="400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wipe(left)">
                                      <p:cBhvr>
                                        <p:cTn id="28" dur="500"/>
                                        <p:tgtEl>
                                          <p:spTgt spid="7">
                                            <p:txEl>
                                              <p:pRg st="3" end="3"/>
                                            </p:txEl>
                                          </p:spTgt>
                                        </p:tgtEl>
                                      </p:cBhvr>
                                    </p:animEffect>
                                  </p:childTnLst>
                                </p:cTn>
                              </p:par>
                            </p:childTnLst>
                          </p:cTn>
                        </p:par>
                        <p:par>
                          <p:cTn id="29" fill="hold">
                            <p:stCondLst>
                              <p:cond delay="6250"/>
                            </p:stCondLst>
                            <p:childTnLst>
                              <p:par>
                                <p:cTn id="30" presetID="22" presetClass="entr" presetSubtype="8" fill="hold" grpId="0" nodeType="afterEffect">
                                  <p:stCondLst>
                                    <p:cond delay="200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500"/>
                                        <p:tgtEl>
                                          <p:spTgt spid="7">
                                            <p:txEl>
                                              <p:pRg st="5" end="5"/>
                                            </p:txEl>
                                          </p:spTgt>
                                        </p:tgtEl>
                                      </p:cBhvr>
                                    </p:animEffect>
                                  </p:childTnLst>
                                </p:cTn>
                              </p:par>
                              <p:par>
                                <p:cTn id="33" presetID="22" presetClass="entr" presetSubtype="8" fill="hold" grpId="0" nodeType="withEffect">
                                  <p:stCondLst>
                                    <p:cond delay="300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wipe(left)">
                                      <p:cBhvr>
                                        <p:cTn id="35" dur="500"/>
                                        <p:tgtEl>
                                          <p:spTgt spid="7">
                                            <p:txEl>
                                              <p:pRg st="6" end="6"/>
                                            </p:txEl>
                                          </p:spTgt>
                                        </p:tgtEl>
                                      </p:cBhvr>
                                    </p:animEffect>
                                  </p:childTnLst>
                                </p:cTn>
                              </p:par>
                              <p:par>
                                <p:cTn id="36" presetID="22" presetClass="entr" presetSubtype="8" fill="hold" grpId="0" nodeType="withEffect">
                                  <p:stCondLst>
                                    <p:cond delay="4000"/>
                                  </p:stCondLst>
                                  <p:childTnLst>
                                    <p:set>
                                      <p:cBhvr>
                                        <p:cTn id="37" dur="1" fill="hold">
                                          <p:stCondLst>
                                            <p:cond delay="0"/>
                                          </p:stCondLst>
                                        </p:cTn>
                                        <p:tgtEl>
                                          <p:spTgt spid="7">
                                            <p:txEl>
                                              <p:pRg st="7" end="7"/>
                                            </p:txEl>
                                          </p:spTgt>
                                        </p:tgtEl>
                                        <p:attrNameLst>
                                          <p:attrName>style.visibility</p:attrName>
                                        </p:attrNameLst>
                                      </p:cBhvr>
                                      <p:to>
                                        <p:strVal val="visible"/>
                                      </p:to>
                                    </p:set>
                                    <p:animEffect transition="in" filter="wipe(left)">
                                      <p:cBhvr>
                                        <p:cTn id="38" dur="500"/>
                                        <p:tgtEl>
                                          <p:spTgt spid="7">
                                            <p:txEl>
                                              <p:pRg st="7" end="7"/>
                                            </p:txEl>
                                          </p:spTgt>
                                        </p:tgtEl>
                                      </p:cBhvr>
                                    </p:animEffect>
                                  </p:childTnLst>
                                </p:cTn>
                              </p:par>
                              <p:par>
                                <p:cTn id="39" presetID="22" presetClass="entr" presetSubtype="8" fill="hold" grpId="0" nodeType="withEffect">
                                  <p:stCondLst>
                                    <p:cond delay="5000"/>
                                  </p:stCondLst>
                                  <p:childTnLst>
                                    <p:set>
                                      <p:cBhvr>
                                        <p:cTn id="40" dur="1" fill="hold">
                                          <p:stCondLst>
                                            <p:cond delay="0"/>
                                          </p:stCondLst>
                                        </p:cTn>
                                        <p:tgtEl>
                                          <p:spTgt spid="7">
                                            <p:txEl>
                                              <p:pRg st="8" end="8"/>
                                            </p:txEl>
                                          </p:spTgt>
                                        </p:tgtEl>
                                        <p:attrNameLst>
                                          <p:attrName>style.visibility</p:attrName>
                                        </p:attrNameLst>
                                      </p:cBhvr>
                                      <p:to>
                                        <p:strVal val="visible"/>
                                      </p:to>
                                    </p:set>
                                    <p:animEffect transition="in" filter="wipe(left)">
                                      <p:cBhvr>
                                        <p:cTn id="41" dur="500"/>
                                        <p:tgtEl>
                                          <p:spTgt spid="7">
                                            <p:txEl>
                                              <p:pRg st="8" end="8"/>
                                            </p:txEl>
                                          </p:spTgt>
                                        </p:tgtEl>
                                      </p:cBhvr>
                                    </p:animEffect>
                                  </p:childTnLst>
                                </p:cTn>
                              </p:par>
                              <p:par>
                                <p:cTn id="42" presetID="22" presetClass="entr" presetSubtype="8" fill="hold" grpId="0" nodeType="withEffect">
                                  <p:stCondLst>
                                    <p:cond delay="6000"/>
                                  </p:stCondLst>
                                  <p:childTnLst>
                                    <p:set>
                                      <p:cBhvr>
                                        <p:cTn id="43" dur="1" fill="hold">
                                          <p:stCondLst>
                                            <p:cond delay="0"/>
                                          </p:stCondLst>
                                        </p:cTn>
                                        <p:tgtEl>
                                          <p:spTgt spid="7">
                                            <p:txEl>
                                              <p:pRg st="9" end="9"/>
                                            </p:txEl>
                                          </p:spTgt>
                                        </p:tgtEl>
                                        <p:attrNameLst>
                                          <p:attrName>style.visibility</p:attrName>
                                        </p:attrNameLst>
                                      </p:cBhvr>
                                      <p:to>
                                        <p:strVal val="visible"/>
                                      </p:to>
                                    </p:set>
                                    <p:animEffect transition="in" filter="wipe(left)">
                                      <p:cBhvr>
                                        <p:cTn id="44" dur="500"/>
                                        <p:tgtEl>
                                          <p:spTgt spid="7">
                                            <p:txEl>
                                              <p:pRg st="9" end="9"/>
                                            </p:txEl>
                                          </p:spTgt>
                                        </p:tgtEl>
                                      </p:cBhvr>
                                    </p:animEffect>
                                  </p:childTnLst>
                                </p:cTn>
                              </p:par>
                              <p:par>
                                <p:cTn id="45" presetID="22" presetClass="entr" presetSubtype="8" fill="hold" grpId="0" nodeType="withEffect">
                                  <p:stCondLst>
                                    <p:cond delay="7000"/>
                                  </p:stCondLst>
                                  <p:childTnLst>
                                    <p:set>
                                      <p:cBhvr>
                                        <p:cTn id="46" dur="1" fill="hold">
                                          <p:stCondLst>
                                            <p:cond delay="0"/>
                                          </p:stCondLst>
                                        </p:cTn>
                                        <p:tgtEl>
                                          <p:spTgt spid="7">
                                            <p:txEl>
                                              <p:pRg st="10" end="10"/>
                                            </p:txEl>
                                          </p:spTgt>
                                        </p:tgtEl>
                                        <p:attrNameLst>
                                          <p:attrName>style.visibility</p:attrName>
                                        </p:attrNameLst>
                                      </p:cBhvr>
                                      <p:to>
                                        <p:strVal val="visible"/>
                                      </p:to>
                                    </p:set>
                                    <p:animEffect transition="in" filter="wipe(left)">
                                      <p:cBhvr>
                                        <p:cTn id="47"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uiExpand="1" build="p" advAuto="2000"/>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4D12E-C82B-7C7B-2C23-D853801C5EB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356AFB4-6670-C340-3FE7-FBB027B8F17D}"/>
              </a:ext>
            </a:extLst>
          </p:cNvPr>
          <p:cNvSpPr/>
          <p:nvPr/>
        </p:nvSpPr>
        <p:spPr>
          <a:xfrm>
            <a:off x="315311" y="309204"/>
            <a:ext cx="8336921" cy="637849"/>
          </a:xfrm>
          <a:prstGeom prst="rect">
            <a:avLst/>
          </a:prstGeom>
          <a:solidFill>
            <a:srgbClr val="156082"/>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6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BUILDING UP INTERNATIONAL COOPERATION</a:t>
            </a:r>
            <a:endParaRPr kumimoji="0" lang="en-BE" sz="3200" b="1" i="0" u="none" strike="noStrike" kern="1200" cap="none" spc="6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60F85BA7-E6FC-E850-3C14-CDABCCC02C03}"/>
              </a:ext>
            </a:extLst>
          </p:cNvPr>
          <p:cNvSpPr/>
          <p:nvPr/>
        </p:nvSpPr>
        <p:spPr>
          <a:xfrm>
            <a:off x="485480" y="876642"/>
            <a:ext cx="1516610"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FIRST STEPS</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cartoon of a person&#10;&#10;Description automatically generated">
            <a:extLst>
              <a:ext uri="{FF2B5EF4-FFF2-40B4-BE49-F238E27FC236}">
                <a16:creationId xmlns:a16="http://schemas.microsoft.com/office/drawing/2014/main" id="{2A97B078-A903-CFA8-41EB-7B250B50C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11" y="1671499"/>
            <a:ext cx="2400301" cy="2400301"/>
          </a:xfrm>
          <a:prstGeom prst="rect">
            <a:avLst/>
          </a:prstGeom>
        </p:spPr>
      </p:pic>
      <p:sp>
        <p:nvSpPr>
          <p:cNvPr id="9" name="TextBox 8">
            <a:extLst>
              <a:ext uri="{FF2B5EF4-FFF2-40B4-BE49-F238E27FC236}">
                <a16:creationId xmlns:a16="http://schemas.microsoft.com/office/drawing/2014/main" id="{C93815CE-4821-1A00-C2E7-EE26669A7940}"/>
              </a:ext>
            </a:extLst>
          </p:cNvPr>
          <p:cNvSpPr txBox="1"/>
          <p:nvPr/>
        </p:nvSpPr>
        <p:spPr>
          <a:xfrm>
            <a:off x="3187700" y="1671499"/>
            <a:ext cx="7810500" cy="384720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2800"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The MLAs and EIOs have been sent,</a:t>
            </a:r>
            <a:r>
              <a:rPr kumimoji="0" lang="en-GB" sz="2800"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but…</a:t>
            </a:r>
            <a:endParaRPr kumimoji="0" lang="en-GB" sz="2800"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endParaRPr>
          </a:p>
          <a:p>
            <a:pPr lvl="1">
              <a:buClr>
                <a:srgbClr val="156082"/>
              </a:buClr>
              <a:buSzPct val="100000"/>
            </a:pPr>
            <a:endParaRPr lang="en-GB" sz="1600" b="1"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How can Finland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engage with other countries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as efficiently as possible?</a:t>
            </a:r>
          </a:p>
          <a:p>
            <a:pPr marL="342900" lvl="0" indent="-342900">
              <a:buClr>
                <a:srgbClr val="E97132">
                  <a:lumMod val="75000"/>
                </a:srgbClr>
              </a:buClr>
              <a:buSzPct val="150000"/>
              <a:buFont typeface="Open Sans SemiBold" pitchFamily="2" charset="0"/>
              <a:buChar char="›"/>
              <a:defRPr/>
            </a:pPr>
            <a:endParaRPr lang="en-GB" sz="1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How could the criminal activities be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stopped without destroying the evidence</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and the possibility of arrests?</a:t>
            </a:r>
          </a:p>
          <a:p>
            <a:pPr lvl="0">
              <a:buClr>
                <a:srgbClr val="E97132">
                  <a:lumMod val="75000"/>
                </a:srgbClr>
              </a:buClr>
              <a:buSzPct val="150000"/>
              <a:defRPr/>
            </a:pPr>
            <a:endParaRPr lang="en-GB" sz="1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Where</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do the criminals operate?</a:t>
            </a:r>
          </a:p>
        </p:txBody>
      </p:sp>
      <p:sp>
        <p:nvSpPr>
          <p:cNvPr id="7" name="Rectangle 6">
            <a:extLst>
              <a:ext uri="{FF2B5EF4-FFF2-40B4-BE49-F238E27FC236}">
                <a16:creationId xmlns:a16="http://schemas.microsoft.com/office/drawing/2014/main" id="{74763233-1D3F-D7FA-15BD-D9288459E189}"/>
              </a:ext>
            </a:extLst>
          </p:cNvPr>
          <p:cNvSpPr/>
          <p:nvPr/>
        </p:nvSpPr>
        <p:spPr>
          <a:xfrm>
            <a:off x="9078495" y="5754894"/>
            <a:ext cx="2506882" cy="601497"/>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3200" b="1" i="1" spc="60" dirty="0">
                <a:latin typeface="Calibri" panose="020F0502020204030204" pitchFamily="34" charset="0"/>
                <a:ea typeface="Calibri" panose="020F0502020204030204" pitchFamily="34" charset="0"/>
                <a:cs typeface="Calibri" panose="020F0502020204030204" pitchFamily="34" charset="0"/>
              </a:rPr>
              <a:t>What’s next?</a:t>
            </a:r>
            <a:endParaRPr lang="en-BE" sz="3200" b="1" i="1" spc="6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3434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27" presetClass="emph" presetSubtype="0" fill="remove" grpId="1" nodeType="withEffect">
                                  <p:stCondLst>
                                    <p:cond delay="500"/>
                                  </p:stCondLst>
                                  <p:childTnLst>
                                    <p:animClr clrSpc="rgb" dir="cw">
                                      <p:cBhvr override="childStyle">
                                        <p:cTn id="9" dur="250" autoRev="1" fill="remove"/>
                                        <p:tgtEl>
                                          <p:spTgt spid="5"/>
                                        </p:tgtEl>
                                        <p:attrNameLst>
                                          <p:attrName>style.color</p:attrName>
                                        </p:attrNameLst>
                                      </p:cBhvr>
                                      <p:to>
                                        <a:schemeClr val="accent2"/>
                                      </p:to>
                                    </p:animClr>
                                    <p:animClr clrSpc="rgb" dir="cw">
                                      <p:cBhvr>
                                        <p:cTn id="10" dur="250" autoRev="1" fill="remove"/>
                                        <p:tgtEl>
                                          <p:spTgt spid="5"/>
                                        </p:tgtEl>
                                        <p:attrNameLst>
                                          <p:attrName>fillcolor</p:attrName>
                                        </p:attrNameLst>
                                      </p:cBhvr>
                                      <p:to>
                                        <a:schemeClr val="accent2"/>
                                      </p:to>
                                    </p:animClr>
                                    <p:set>
                                      <p:cBhvr>
                                        <p:cTn id="11" dur="250" autoRev="1" fill="remove"/>
                                        <p:tgtEl>
                                          <p:spTgt spid="5"/>
                                        </p:tgtEl>
                                        <p:attrNameLst>
                                          <p:attrName>fill.type</p:attrName>
                                        </p:attrNameLst>
                                      </p:cBhvr>
                                      <p:to>
                                        <p:strVal val="solid"/>
                                      </p:to>
                                    </p:set>
                                    <p:set>
                                      <p:cBhvr>
                                        <p:cTn id="12" dur="250" autoRev="1" fill="remove"/>
                                        <p:tgtEl>
                                          <p:spTgt spid="5"/>
                                        </p:tgtEl>
                                        <p:attrNameLst>
                                          <p:attrName>fill.on</p:attrName>
                                        </p:attrNameLst>
                                      </p:cBhvr>
                                      <p:to>
                                        <p:strVal val="true"/>
                                      </p:to>
                                    </p:set>
                                  </p:childTnLst>
                                </p:cTn>
                              </p:par>
                            </p:childTnLst>
                          </p:cTn>
                        </p:par>
                        <p:par>
                          <p:cTn id="13" fill="hold">
                            <p:stCondLst>
                              <p:cond delay="1000"/>
                            </p:stCondLst>
                            <p:childTnLst>
                              <p:par>
                                <p:cTn id="14" presetID="22" presetClass="entr" presetSubtype="8" fill="hold" grpId="0" nodeType="afterEffect">
                                  <p:stCondLst>
                                    <p:cond delay="100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childTnLst>
                          </p:cTn>
                        </p:par>
                        <p:par>
                          <p:cTn id="17" fill="hold">
                            <p:stCondLst>
                              <p:cond delay="2500"/>
                            </p:stCondLst>
                            <p:childTnLst>
                              <p:par>
                                <p:cTn id="18" presetID="22" presetClass="entr" presetSubtype="8" fill="hold" grpId="0" nodeType="afterEffect">
                                  <p:stCondLst>
                                    <p:cond delay="200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wipe(left)">
                                      <p:cBhvr>
                                        <p:cTn id="20" dur="500"/>
                                        <p:tgtEl>
                                          <p:spTgt spid="9">
                                            <p:txEl>
                                              <p:pRg st="2" end="2"/>
                                            </p:txEl>
                                          </p:spTgt>
                                        </p:tgtEl>
                                      </p:cBhvr>
                                    </p:animEffect>
                                  </p:childTnLst>
                                </p:cTn>
                              </p:par>
                            </p:childTnLst>
                          </p:cTn>
                        </p:par>
                        <p:par>
                          <p:cTn id="21" fill="hold">
                            <p:stCondLst>
                              <p:cond delay="5000"/>
                            </p:stCondLst>
                            <p:childTnLst>
                              <p:par>
                                <p:cTn id="22" presetID="22" presetClass="entr" presetSubtype="8" fill="hold" grpId="0" nodeType="afterEffect">
                                  <p:stCondLst>
                                    <p:cond delay="200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wipe(left)">
                                      <p:cBhvr>
                                        <p:cTn id="24" dur="500"/>
                                        <p:tgtEl>
                                          <p:spTgt spid="9">
                                            <p:txEl>
                                              <p:pRg st="4" end="4"/>
                                            </p:txEl>
                                          </p:spTgt>
                                        </p:tgtEl>
                                      </p:cBhvr>
                                    </p:animEffect>
                                  </p:childTnLst>
                                </p:cTn>
                              </p:par>
                            </p:childTnLst>
                          </p:cTn>
                        </p:par>
                        <p:par>
                          <p:cTn id="25" fill="hold">
                            <p:stCondLst>
                              <p:cond delay="7500"/>
                            </p:stCondLst>
                            <p:childTnLst>
                              <p:par>
                                <p:cTn id="26" presetID="22" presetClass="entr" presetSubtype="8" fill="hold" grpId="0" nodeType="afterEffect">
                                  <p:stCondLst>
                                    <p:cond delay="200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wipe(left)">
                                      <p:cBhvr>
                                        <p:cTn id="28" dur="500"/>
                                        <p:tgtEl>
                                          <p:spTgt spid="9">
                                            <p:txEl>
                                              <p:pRg st="6" end="6"/>
                                            </p:txEl>
                                          </p:spTgt>
                                        </p:tgtEl>
                                      </p:cBhvr>
                                    </p:animEffect>
                                  </p:childTnLst>
                                </p:cTn>
                              </p:par>
                            </p:childTnLst>
                          </p:cTn>
                        </p:par>
                        <p:par>
                          <p:cTn id="29" fill="hold">
                            <p:stCondLst>
                              <p:cond delay="10000"/>
                            </p:stCondLst>
                            <p:childTnLst>
                              <p:par>
                                <p:cTn id="30" presetID="18" presetClass="entr" presetSubtype="12" fill="hold" grpId="0" nodeType="afterEffect">
                                  <p:stCondLst>
                                    <p:cond delay="500"/>
                                  </p:stCondLst>
                                  <p:childTnLst>
                                    <p:set>
                                      <p:cBhvr>
                                        <p:cTn id="31" dur="1" fill="hold">
                                          <p:stCondLst>
                                            <p:cond delay="0"/>
                                          </p:stCondLst>
                                        </p:cTn>
                                        <p:tgtEl>
                                          <p:spTgt spid="7"/>
                                        </p:tgtEl>
                                        <p:attrNameLst>
                                          <p:attrName>style.visibility</p:attrName>
                                        </p:attrNameLst>
                                      </p:cBhvr>
                                      <p:to>
                                        <p:strVal val="visible"/>
                                      </p:to>
                                    </p:set>
                                    <p:animEffect transition="in" filter="strips(downLeft)">
                                      <p:cBhvr>
                                        <p:cTn id="32" dur="500"/>
                                        <p:tgtEl>
                                          <p:spTgt spid="7"/>
                                        </p:tgtEl>
                                      </p:cBhvr>
                                    </p:animEffect>
                                  </p:childTnLst>
                                </p:cTn>
                              </p:par>
                              <p:par>
                                <p:cTn id="33" presetID="27" presetClass="emph" presetSubtype="0" fill="remove" grpId="1" nodeType="withEffect">
                                  <p:stCondLst>
                                    <p:cond delay="750"/>
                                  </p:stCondLst>
                                  <p:childTnLst>
                                    <p:animClr clrSpc="rgb" dir="cw">
                                      <p:cBhvr override="childStyle">
                                        <p:cTn id="34" dur="250" autoRev="1" fill="remove"/>
                                        <p:tgtEl>
                                          <p:spTgt spid="7"/>
                                        </p:tgtEl>
                                        <p:attrNameLst>
                                          <p:attrName>style.color</p:attrName>
                                        </p:attrNameLst>
                                      </p:cBhvr>
                                      <p:to>
                                        <a:schemeClr val="accent2"/>
                                      </p:to>
                                    </p:animClr>
                                    <p:animClr clrSpc="rgb" dir="cw">
                                      <p:cBhvr>
                                        <p:cTn id="35" dur="250" autoRev="1" fill="remove"/>
                                        <p:tgtEl>
                                          <p:spTgt spid="7"/>
                                        </p:tgtEl>
                                        <p:attrNameLst>
                                          <p:attrName>fillcolor</p:attrName>
                                        </p:attrNameLst>
                                      </p:cBhvr>
                                      <p:to>
                                        <a:schemeClr val="accent2"/>
                                      </p:to>
                                    </p:animClr>
                                    <p:set>
                                      <p:cBhvr>
                                        <p:cTn id="36" dur="250" autoRev="1" fill="remove"/>
                                        <p:tgtEl>
                                          <p:spTgt spid="7"/>
                                        </p:tgtEl>
                                        <p:attrNameLst>
                                          <p:attrName>fill.type</p:attrName>
                                        </p:attrNameLst>
                                      </p:cBhvr>
                                      <p:to>
                                        <p:strVal val="solid"/>
                                      </p:to>
                                    </p:set>
                                    <p:set>
                                      <p:cBhvr>
                                        <p:cTn id="37"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uiExpand="1" build="p" advAuto="2000"/>
      <p:bldP spid="7" grpId="0"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F2132-FDC5-9333-FCB9-3AAC71B7819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5F1C92-B556-A229-157A-9D9C519C2B79}"/>
              </a:ext>
            </a:extLst>
          </p:cNvPr>
          <p:cNvSpPr/>
          <p:nvPr/>
        </p:nvSpPr>
        <p:spPr>
          <a:xfrm>
            <a:off x="0" y="0"/>
            <a:ext cx="12192000" cy="6858000"/>
          </a:xfrm>
          <a:prstGeom prst="rect">
            <a:avLst/>
          </a:prstGeom>
          <a:solidFill>
            <a:srgbClr val="04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0D479150-1D30-E18C-5EFC-6F693112FB65}"/>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a:extLst>
              <a:ext uri="{FF2B5EF4-FFF2-40B4-BE49-F238E27FC236}">
                <a16:creationId xmlns:a16="http://schemas.microsoft.com/office/drawing/2014/main" id="{9F714D0A-2CD1-5821-F06F-9F407AF7BF3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3597167" y="2020686"/>
            <a:ext cx="4997665" cy="1198840"/>
          </a:xfrm>
          <a:prstGeom prst="rect">
            <a:avLst/>
          </a:prstGeom>
        </p:spPr>
      </p:pic>
      <p:pic>
        <p:nvPicPr>
          <p:cNvPr id="3" name="Picture 2" descr="A black and white logo&#10;&#10;Description automatically generated">
            <a:extLst>
              <a:ext uri="{FF2B5EF4-FFF2-40B4-BE49-F238E27FC236}">
                <a16:creationId xmlns:a16="http://schemas.microsoft.com/office/drawing/2014/main" id="{3E394341-8551-0B9D-AF78-8705E29A2EE2}"/>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97167" y="3490165"/>
            <a:ext cx="4997665" cy="1345173"/>
          </a:xfrm>
          <a:prstGeom prst="rect">
            <a:avLst/>
          </a:prstGeom>
        </p:spPr>
      </p:pic>
    </p:spTree>
    <p:extLst>
      <p:ext uri="{BB962C8B-B14F-4D97-AF65-F5344CB8AC3E}">
        <p14:creationId xmlns:p14="http://schemas.microsoft.com/office/powerpoint/2010/main" val="3288203755"/>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39BD1-E779-2989-433B-077DBDE73C9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0BF9F1B-07BA-A4F6-F3CF-1A91B9926F00}"/>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9FD42512-FE5D-2B6B-A99D-9900BC511427}"/>
              </a:ext>
            </a:extLst>
          </p:cNvPr>
          <p:cNvSpPr/>
          <p:nvPr/>
        </p:nvSpPr>
        <p:spPr>
          <a:xfrm>
            <a:off x="4460251" y="3793473"/>
            <a:ext cx="3271496" cy="822515"/>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pPr algn="ctr"/>
            <a:r>
              <a:rPr lang="en-GB" sz="4400" b="1" i="1" spc="60" dirty="0">
                <a:latin typeface="Calibri" panose="020F0502020204030204" pitchFamily="34" charset="0"/>
                <a:ea typeface="Calibri" panose="020F0502020204030204" pitchFamily="34" charset="0"/>
                <a:cs typeface="Calibri" panose="020F0502020204030204" pitchFamily="34" charset="0"/>
              </a:rPr>
              <a:t>QUESTION 1</a:t>
            </a:r>
            <a:endParaRPr lang="en-BE" sz="4400" b="1" i="1" spc="6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blue circle with a white question mark in it&#10;&#10;Description automatically generated">
            <a:extLst>
              <a:ext uri="{FF2B5EF4-FFF2-40B4-BE49-F238E27FC236}">
                <a16:creationId xmlns:a16="http://schemas.microsoft.com/office/drawing/2014/main" id="{A598B1F0-2ADC-F462-125F-35AE3CF3B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93" y="1640460"/>
            <a:ext cx="2153013" cy="2153013"/>
          </a:xfrm>
          <a:prstGeom prst="rect">
            <a:avLst/>
          </a:prstGeom>
        </p:spPr>
      </p:pic>
    </p:spTree>
    <p:extLst>
      <p:ext uri="{BB962C8B-B14F-4D97-AF65-F5344CB8AC3E}">
        <p14:creationId xmlns:p14="http://schemas.microsoft.com/office/powerpoint/2010/main" val="2325422071"/>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par>
                                <p:cTn id="11" presetID="27" presetClass="emph" presetSubtype="0" fill="remove" grpId="1" nodeType="withEffect">
                                  <p:stCondLst>
                                    <p:cond delay="250"/>
                                  </p:stCondLst>
                                  <p:childTnLst>
                                    <p:animClr clrSpc="rgb" dir="cw">
                                      <p:cBhvr override="childStyle">
                                        <p:cTn id="12" dur="250" autoRev="1" fill="remove"/>
                                        <p:tgtEl>
                                          <p:spTgt spid="13"/>
                                        </p:tgtEl>
                                        <p:attrNameLst>
                                          <p:attrName>style.color</p:attrName>
                                        </p:attrNameLst>
                                      </p:cBhvr>
                                      <p:to>
                                        <a:schemeClr val="accent2"/>
                                      </p:to>
                                    </p:animClr>
                                    <p:animClr clrSpc="rgb" dir="cw">
                                      <p:cBhvr>
                                        <p:cTn id="13" dur="250" autoRev="1" fill="remove"/>
                                        <p:tgtEl>
                                          <p:spTgt spid="13"/>
                                        </p:tgtEl>
                                        <p:attrNameLst>
                                          <p:attrName>fillcolor</p:attrName>
                                        </p:attrNameLst>
                                      </p:cBhvr>
                                      <p:to>
                                        <a:schemeClr val="accent2"/>
                                      </p:to>
                                    </p:animClr>
                                    <p:set>
                                      <p:cBhvr>
                                        <p:cTn id="14" dur="250" autoRev="1" fill="remove"/>
                                        <p:tgtEl>
                                          <p:spTgt spid="13"/>
                                        </p:tgtEl>
                                        <p:attrNameLst>
                                          <p:attrName>fill.type</p:attrName>
                                        </p:attrNameLst>
                                      </p:cBhvr>
                                      <p:to>
                                        <p:strVal val="solid"/>
                                      </p:to>
                                    </p:set>
                                    <p:set>
                                      <p:cBhvr>
                                        <p:cTn id="15" dur="250" autoRev="1" fill="remove"/>
                                        <p:tgtEl>
                                          <p:spTgt spid="13"/>
                                        </p:tgtEl>
                                        <p:attrNameLst>
                                          <p:attrName>fill.on</p:attrName>
                                        </p:attrNameLst>
                                      </p:cBhvr>
                                      <p:to>
                                        <p:strVal val="true"/>
                                      </p:to>
                                    </p:set>
                                  </p:childTnLst>
                                </p:cTn>
                              </p:par>
                              <p:par>
                                <p:cTn id="16" presetID="49" presetClass="entr" presetSubtype="0" decel="10000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74054-70A5-1D35-7B32-7031092A0E5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8B6FF68-FDFD-F78B-2E5B-4C24C60702AB}"/>
              </a:ext>
            </a:extLst>
          </p:cNvPr>
          <p:cNvSpPr txBox="1"/>
          <p:nvPr/>
        </p:nvSpPr>
        <p:spPr>
          <a:xfrm>
            <a:off x="1596995" y="500999"/>
            <a:ext cx="9522233" cy="113877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What</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should Salla do next?</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endParaRPr lang="en-GB" sz="3200" dirty="0">
              <a:solidFill>
                <a:srgbClr val="156082"/>
              </a:solidFill>
              <a:latin typeface="Open Sans" pitchFamily="2" charset="0"/>
              <a:ea typeface="Open Sans" pitchFamily="2" charset="0"/>
              <a:cs typeface="Open Sans" pitchFamily="2" charset="0"/>
            </a:endParaRPr>
          </a:p>
        </p:txBody>
      </p:sp>
      <p:pic>
        <p:nvPicPr>
          <p:cNvPr id="2" name="Picture 1" descr="A blue circle with a white question mark in it&#10;&#10;Description automatically generated">
            <a:extLst>
              <a:ext uri="{FF2B5EF4-FFF2-40B4-BE49-F238E27FC236}">
                <a16:creationId xmlns:a16="http://schemas.microsoft.com/office/drawing/2014/main" id="{E5176264-35A3-FFCB-4AB3-718096751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grpSp>
        <p:nvGrpSpPr>
          <p:cNvPr id="15" name="Group 14">
            <a:extLst>
              <a:ext uri="{FF2B5EF4-FFF2-40B4-BE49-F238E27FC236}">
                <a16:creationId xmlns:a16="http://schemas.microsoft.com/office/drawing/2014/main" id="{8E2ED18B-213F-3387-C937-FC4BEF1CBE1B}"/>
              </a:ext>
            </a:extLst>
          </p:cNvPr>
          <p:cNvGrpSpPr/>
          <p:nvPr/>
        </p:nvGrpSpPr>
        <p:grpSpPr>
          <a:xfrm>
            <a:off x="635175" y="2212402"/>
            <a:ext cx="10832750" cy="743126"/>
            <a:chOff x="571675" y="2428302"/>
            <a:chExt cx="10832750" cy="743126"/>
          </a:xfrm>
        </p:grpSpPr>
        <p:grpSp>
          <p:nvGrpSpPr>
            <p:cNvPr id="12" name="Group 11">
              <a:extLst>
                <a:ext uri="{FF2B5EF4-FFF2-40B4-BE49-F238E27FC236}">
                  <a16:creationId xmlns:a16="http://schemas.microsoft.com/office/drawing/2014/main" id="{D7058CCE-0D8A-51C3-46B4-A1E74F70D859}"/>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B5142CBE-B1D6-6045-73B0-09B9B3EDCA37}"/>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C761C2F5-0154-1043-7594-92DDE16B1724}"/>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AB8C8D22-22E1-715C-60F5-806556BECB02}"/>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Wait for the EIOs/MLAs to be executed without any further steps</a:t>
              </a:r>
            </a:p>
          </p:txBody>
        </p:sp>
      </p:grpSp>
      <p:grpSp>
        <p:nvGrpSpPr>
          <p:cNvPr id="9" name="Group 8">
            <a:extLst>
              <a:ext uri="{FF2B5EF4-FFF2-40B4-BE49-F238E27FC236}">
                <a16:creationId xmlns:a16="http://schemas.microsoft.com/office/drawing/2014/main" id="{0DE0B1CA-2583-75B9-46B7-60D7C2159422}"/>
              </a:ext>
            </a:extLst>
          </p:cNvPr>
          <p:cNvGrpSpPr/>
          <p:nvPr/>
        </p:nvGrpSpPr>
        <p:grpSpPr>
          <a:xfrm>
            <a:off x="635175" y="3155195"/>
            <a:ext cx="10832750" cy="831400"/>
            <a:chOff x="571675" y="2440742"/>
            <a:chExt cx="10832750" cy="831400"/>
          </a:xfrm>
        </p:grpSpPr>
        <p:grpSp>
          <p:nvGrpSpPr>
            <p:cNvPr id="21" name="Group 20">
              <a:extLst>
                <a:ext uri="{FF2B5EF4-FFF2-40B4-BE49-F238E27FC236}">
                  <a16:creationId xmlns:a16="http://schemas.microsoft.com/office/drawing/2014/main" id="{4724FA5E-2E6D-7CC6-9F3C-789509502BD1}"/>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0DFCAAA6-EF68-D01B-36AD-FCD0F0F043D0}"/>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D6714CAE-624C-7B7B-2644-F33DA37EBDE3}"/>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4A51F57A-F7ED-0324-1E87-A3713B8E2DA3}"/>
                </a:ext>
              </a:extLst>
            </p:cNvPr>
            <p:cNvSpPr txBox="1"/>
            <p:nvPr/>
          </p:nvSpPr>
          <p:spPr>
            <a:xfrm>
              <a:off x="1412291" y="2441145"/>
              <a:ext cx="9992134" cy="830997"/>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Contact Eurojust National Desk to discuss the organisation of a coordination meeting with the involved countries</a:t>
              </a:r>
            </a:p>
          </p:txBody>
        </p:sp>
      </p:grpSp>
      <p:grpSp>
        <p:nvGrpSpPr>
          <p:cNvPr id="25" name="Group 24">
            <a:extLst>
              <a:ext uri="{FF2B5EF4-FFF2-40B4-BE49-F238E27FC236}">
                <a16:creationId xmlns:a16="http://schemas.microsoft.com/office/drawing/2014/main" id="{560EB2F2-9575-37DF-3C62-8BC0E2C7B059}"/>
              </a:ext>
            </a:extLst>
          </p:cNvPr>
          <p:cNvGrpSpPr/>
          <p:nvPr/>
        </p:nvGrpSpPr>
        <p:grpSpPr>
          <a:xfrm>
            <a:off x="635175" y="4090068"/>
            <a:ext cx="10832750" cy="735756"/>
            <a:chOff x="571675" y="2440742"/>
            <a:chExt cx="10832750" cy="735756"/>
          </a:xfrm>
        </p:grpSpPr>
        <p:grpSp>
          <p:nvGrpSpPr>
            <p:cNvPr id="26" name="Group 25">
              <a:extLst>
                <a:ext uri="{FF2B5EF4-FFF2-40B4-BE49-F238E27FC236}">
                  <a16:creationId xmlns:a16="http://schemas.microsoft.com/office/drawing/2014/main" id="{D878E408-8E9C-E3B9-A676-B07D91F2B696}"/>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1B4D501E-DCAC-67E0-1E2A-0A0ABC2B262E}"/>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2AAA1746-208F-8CDB-9893-96D4EB09934F}"/>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F6C21813-FCFA-E5CA-D88F-0A23CEDE9B41}"/>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Contact Finnish JIT National Expert to discuss setting up a JIT</a:t>
              </a:r>
            </a:p>
          </p:txBody>
        </p:sp>
      </p:grpSp>
      <p:grpSp>
        <p:nvGrpSpPr>
          <p:cNvPr id="30" name="Group 29">
            <a:extLst>
              <a:ext uri="{FF2B5EF4-FFF2-40B4-BE49-F238E27FC236}">
                <a16:creationId xmlns:a16="http://schemas.microsoft.com/office/drawing/2014/main" id="{EAF33E24-465F-03B5-894B-DDBD2DA81782}"/>
              </a:ext>
            </a:extLst>
          </p:cNvPr>
          <p:cNvGrpSpPr/>
          <p:nvPr/>
        </p:nvGrpSpPr>
        <p:grpSpPr>
          <a:xfrm>
            <a:off x="635175" y="5025963"/>
            <a:ext cx="11369256" cy="831400"/>
            <a:chOff x="571675" y="2440742"/>
            <a:chExt cx="11369256" cy="831400"/>
          </a:xfrm>
        </p:grpSpPr>
        <p:grpSp>
          <p:nvGrpSpPr>
            <p:cNvPr id="31" name="Group 30">
              <a:extLst>
                <a:ext uri="{FF2B5EF4-FFF2-40B4-BE49-F238E27FC236}">
                  <a16:creationId xmlns:a16="http://schemas.microsoft.com/office/drawing/2014/main" id="{892B9D73-F439-33F6-87A6-EE81B0870A0D}"/>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411A362D-5830-CB46-52BB-0B38942C837A}"/>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038E38CC-3DB7-0A50-9347-A7B4CD39A377}"/>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33C6F54F-6DBD-CBA3-77CC-E8B83E1F17A1}"/>
                </a:ext>
              </a:extLst>
            </p:cNvPr>
            <p:cNvSpPr txBox="1"/>
            <p:nvPr/>
          </p:nvSpPr>
          <p:spPr>
            <a:xfrm>
              <a:off x="1412291" y="2441145"/>
              <a:ext cx="10528640" cy="830997"/>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Advise Mattis to continue working with the Finnish Europol Liaison Bureau and to provide them with as much information as required for database-driven analyses</a:t>
              </a:r>
            </a:p>
          </p:txBody>
        </p:sp>
      </p:grpSp>
      <p:grpSp>
        <p:nvGrpSpPr>
          <p:cNvPr id="40" name="Group 39">
            <a:extLst>
              <a:ext uri="{FF2B5EF4-FFF2-40B4-BE49-F238E27FC236}">
                <a16:creationId xmlns:a16="http://schemas.microsoft.com/office/drawing/2014/main" id="{1AB8BC9A-7C53-E435-8D82-953E22B6E8A8}"/>
              </a:ext>
            </a:extLst>
          </p:cNvPr>
          <p:cNvGrpSpPr/>
          <p:nvPr/>
        </p:nvGrpSpPr>
        <p:grpSpPr>
          <a:xfrm>
            <a:off x="635175" y="5961858"/>
            <a:ext cx="10832750" cy="735756"/>
            <a:chOff x="571675" y="2440742"/>
            <a:chExt cx="10832750" cy="735756"/>
          </a:xfrm>
        </p:grpSpPr>
        <p:grpSp>
          <p:nvGrpSpPr>
            <p:cNvPr id="46" name="Group 45">
              <a:extLst>
                <a:ext uri="{FF2B5EF4-FFF2-40B4-BE49-F238E27FC236}">
                  <a16:creationId xmlns:a16="http://schemas.microsoft.com/office/drawing/2014/main" id="{C9407548-B2C0-1B08-B024-B10A40336E2C}"/>
                </a:ext>
              </a:extLst>
            </p:cNvPr>
            <p:cNvGrpSpPr/>
            <p:nvPr/>
          </p:nvGrpSpPr>
          <p:grpSpPr>
            <a:xfrm>
              <a:off x="571675" y="2440742"/>
              <a:ext cx="685449" cy="735756"/>
              <a:chOff x="228950" y="2780928"/>
              <a:chExt cx="685449" cy="735756"/>
            </a:xfrm>
          </p:grpSpPr>
          <p:sp>
            <p:nvSpPr>
              <p:cNvPr id="48" name="Oval 47">
                <a:extLst>
                  <a:ext uri="{FF2B5EF4-FFF2-40B4-BE49-F238E27FC236}">
                    <a16:creationId xmlns:a16="http://schemas.microsoft.com/office/drawing/2014/main" id="{48A656FB-DA96-C94B-8725-5B8FCC690A0C}"/>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49" name="Rectangle 48">
                <a:extLst>
                  <a:ext uri="{FF2B5EF4-FFF2-40B4-BE49-F238E27FC236}">
                    <a16:creationId xmlns:a16="http://schemas.microsoft.com/office/drawing/2014/main" id="{7D0C7DAF-6B7D-78B0-C239-DE362A2F5AB4}"/>
                  </a:ext>
                </a:extLst>
              </p:cNvPr>
              <p:cNvSpPr/>
              <p:nvPr/>
            </p:nvSpPr>
            <p:spPr>
              <a:xfrm>
                <a:off x="279969" y="2780928"/>
                <a:ext cx="559280"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rPr>
                  <a:t>E</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7" name="TextBox 46">
              <a:extLst>
                <a:ext uri="{FF2B5EF4-FFF2-40B4-BE49-F238E27FC236}">
                  <a16:creationId xmlns:a16="http://schemas.microsoft.com/office/drawing/2014/main" id="{61B38AEA-601D-42E0-191B-D4D34747DBB4}"/>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Agree with Mattis to request an operational meeting at Europol</a:t>
              </a:r>
            </a:p>
          </p:txBody>
        </p:sp>
      </p:grpSp>
    </p:spTree>
    <p:extLst>
      <p:ext uri="{BB962C8B-B14F-4D97-AF65-F5344CB8AC3E}">
        <p14:creationId xmlns:p14="http://schemas.microsoft.com/office/powerpoint/2010/main" val="253294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nodeType="afterEffect">
                                  <p:stCondLst>
                                    <p:cond delay="10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42" presetClass="entr" presetSubtype="0" fill="hold" nodeType="afterEffect">
                                  <p:stCondLst>
                                    <p:cond delay="100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par>
                          <p:cTn id="32" fill="hold">
                            <p:stCondLst>
                              <p:cond delay="6500"/>
                            </p:stCondLst>
                            <p:childTnLst>
                              <p:par>
                                <p:cTn id="33" presetID="42" presetClass="entr" presetSubtype="0" fill="hold" nodeType="afterEffect">
                                  <p:stCondLst>
                                    <p:cond delay="100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anim calcmode="lin" valueType="num">
                                      <p:cBhvr>
                                        <p:cTn id="36" dur="500" fill="hold"/>
                                        <p:tgtEl>
                                          <p:spTgt spid="40"/>
                                        </p:tgtEl>
                                        <p:attrNameLst>
                                          <p:attrName>ppt_x</p:attrName>
                                        </p:attrNameLst>
                                      </p:cBhvr>
                                      <p:tavLst>
                                        <p:tav tm="0">
                                          <p:val>
                                            <p:strVal val="#ppt_x"/>
                                          </p:val>
                                        </p:tav>
                                        <p:tav tm="100000">
                                          <p:val>
                                            <p:strVal val="#ppt_x"/>
                                          </p:val>
                                        </p:tav>
                                      </p:tavLst>
                                    </p:anim>
                                    <p:anim calcmode="lin" valueType="num">
                                      <p:cBhvr>
                                        <p:cTn id="37"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dvAuto="200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2D427-C2B1-B03E-7645-DD47EC53AA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5195A4-1298-B8F2-155F-668C1463BD99}"/>
              </a:ext>
            </a:extLst>
          </p:cNvPr>
          <p:cNvSpPr txBox="1"/>
          <p:nvPr/>
        </p:nvSpPr>
        <p:spPr>
          <a:xfrm>
            <a:off x="1587851" y="500999"/>
            <a:ext cx="9522233" cy="113877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What</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should Salla do next?</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endParaRPr lang="en-GB" sz="3200" dirty="0">
              <a:solidFill>
                <a:srgbClr val="156082"/>
              </a:solidFill>
              <a:latin typeface="Open Sans" pitchFamily="2" charset="0"/>
              <a:ea typeface="Open Sans" pitchFamily="2" charset="0"/>
              <a:cs typeface="Open Sans" pitchFamily="2" charset="0"/>
            </a:endParaRPr>
          </a:p>
        </p:txBody>
      </p:sp>
      <p:pic>
        <p:nvPicPr>
          <p:cNvPr id="2" name="Picture 1" descr="A blue circle with a white question mark in it&#10;&#10;Description automatically generated">
            <a:extLst>
              <a:ext uri="{FF2B5EF4-FFF2-40B4-BE49-F238E27FC236}">
                <a16:creationId xmlns:a16="http://schemas.microsoft.com/office/drawing/2014/main" id="{954C2409-DB51-5DB3-9B5D-65765C466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grpSp>
        <p:nvGrpSpPr>
          <p:cNvPr id="15" name="Group 14">
            <a:extLst>
              <a:ext uri="{FF2B5EF4-FFF2-40B4-BE49-F238E27FC236}">
                <a16:creationId xmlns:a16="http://schemas.microsoft.com/office/drawing/2014/main" id="{45DFCA08-D5FF-0201-382F-76DB345BDFB5}"/>
              </a:ext>
            </a:extLst>
          </p:cNvPr>
          <p:cNvGrpSpPr/>
          <p:nvPr/>
        </p:nvGrpSpPr>
        <p:grpSpPr>
          <a:xfrm>
            <a:off x="635175" y="2212402"/>
            <a:ext cx="10832750" cy="743126"/>
            <a:chOff x="571675" y="2428302"/>
            <a:chExt cx="10832750" cy="743126"/>
          </a:xfrm>
        </p:grpSpPr>
        <p:grpSp>
          <p:nvGrpSpPr>
            <p:cNvPr id="12" name="Group 11">
              <a:extLst>
                <a:ext uri="{FF2B5EF4-FFF2-40B4-BE49-F238E27FC236}">
                  <a16:creationId xmlns:a16="http://schemas.microsoft.com/office/drawing/2014/main" id="{869D816B-875A-F600-0280-CD2379366A7A}"/>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F2686867-6B05-D8A7-BEE6-2D3345221CDD}"/>
                  </a:ext>
                </a:extLst>
              </p:cNvPr>
              <p:cNvSpPr/>
              <p:nvPr/>
            </p:nvSpPr>
            <p:spPr>
              <a:xfrm>
                <a:off x="228950" y="2817344"/>
                <a:ext cx="685449" cy="694270"/>
              </a:xfrm>
              <a:prstGeom prst="ellipse">
                <a:avLst/>
              </a:prstGeom>
              <a:solidFill>
                <a:srgbClr val="D7DDE1"/>
              </a:solidFill>
              <a:ln>
                <a:solidFill>
                  <a:srgbClr val="CFD7DB"/>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72BDB877-226C-415F-9854-4FA660B7528B}"/>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04385FFD-2F29-5A0F-96BE-D68004829524}"/>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Wait for the EIOs/MLAs to be executed without any further steps</a:t>
              </a:r>
            </a:p>
          </p:txBody>
        </p:sp>
      </p:grpSp>
      <p:grpSp>
        <p:nvGrpSpPr>
          <p:cNvPr id="9" name="Group 8">
            <a:extLst>
              <a:ext uri="{FF2B5EF4-FFF2-40B4-BE49-F238E27FC236}">
                <a16:creationId xmlns:a16="http://schemas.microsoft.com/office/drawing/2014/main" id="{E80C7C63-C291-32D8-7EB1-B48F127069F0}"/>
              </a:ext>
            </a:extLst>
          </p:cNvPr>
          <p:cNvGrpSpPr/>
          <p:nvPr/>
        </p:nvGrpSpPr>
        <p:grpSpPr>
          <a:xfrm>
            <a:off x="635175" y="3155195"/>
            <a:ext cx="10832750" cy="831400"/>
            <a:chOff x="571675" y="2440742"/>
            <a:chExt cx="10832750" cy="831400"/>
          </a:xfrm>
        </p:grpSpPr>
        <p:grpSp>
          <p:nvGrpSpPr>
            <p:cNvPr id="21" name="Group 20">
              <a:extLst>
                <a:ext uri="{FF2B5EF4-FFF2-40B4-BE49-F238E27FC236}">
                  <a16:creationId xmlns:a16="http://schemas.microsoft.com/office/drawing/2014/main" id="{70587103-F196-62F2-E470-9E9F521BDB92}"/>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1963A485-4D8C-43B1-3A19-319C5781C22C}"/>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DF4EC964-45AA-9307-8D02-07AF0DF97D1C}"/>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schemeClr val="accent6">
                      <a:lumMod val="75000"/>
                    </a:schemeClr>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DD92CB90-629C-5202-E1DE-73143A7FB50C}"/>
                </a:ext>
              </a:extLst>
            </p:cNvPr>
            <p:cNvSpPr txBox="1"/>
            <p:nvPr/>
          </p:nvSpPr>
          <p:spPr>
            <a:xfrm>
              <a:off x="1412291" y="2441145"/>
              <a:ext cx="9992134" cy="830997"/>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Contact Eurojust National Desk to discuss the organisation of a coordination meeting with the involved countries</a:t>
              </a:r>
            </a:p>
          </p:txBody>
        </p:sp>
      </p:grpSp>
      <p:grpSp>
        <p:nvGrpSpPr>
          <p:cNvPr id="25" name="Group 24">
            <a:extLst>
              <a:ext uri="{FF2B5EF4-FFF2-40B4-BE49-F238E27FC236}">
                <a16:creationId xmlns:a16="http://schemas.microsoft.com/office/drawing/2014/main" id="{012AD0BC-AEB2-DAB6-6A77-45ACFF736A71}"/>
              </a:ext>
            </a:extLst>
          </p:cNvPr>
          <p:cNvGrpSpPr/>
          <p:nvPr/>
        </p:nvGrpSpPr>
        <p:grpSpPr>
          <a:xfrm>
            <a:off x="635175" y="4090068"/>
            <a:ext cx="10832750" cy="735756"/>
            <a:chOff x="571675" y="2440742"/>
            <a:chExt cx="10832750" cy="735756"/>
          </a:xfrm>
        </p:grpSpPr>
        <p:grpSp>
          <p:nvGrpSpPr>
            <p:cNvPr id="26" name="Group 25">
              <a:extLst>
                <a:ext uri="{FF2B5EF4-FFF2-40B4-BE49-F238E27FC236}">
                  <a16:creationId xmlns:a16="http://schemas.microsoft.com/office/drawing/2014/main" id="{702E3E1A-281B-E78B-8721-6D20BEB3C815}"/>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3F569FC0-0AF4-7D66-384A-309E483474BC}"/>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6D1244FE-9515-006B-FD0F-CC89196B9A2E}"/>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schemeClr val="accent6">
                      <a:lumMod val="75000"/>
                    </a:schemeClr>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E2792B6D-DC80-9420-2D1B-F100C9146D08}"/>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Contact Finnish JIT National Expert to discuss setting up a JIT</a:t>
              </a:r>
            </a:p>
          </p:txBody>
        </p:sp>
      </p:grpSp>
      <p:grpSp>
        <p:nvGrpSpPr>
          <p:cNvPr id="30" name="Group 29">
            <a:extLst>
              <a:ext uri="{FF2B5EF4-FFF2-40B4-BE49-F238E27FC236}">
                <a16:creationId xmlns:a16="http://schemas.microsoft.com/office/drawing/2014/main" id="{78DE9505-A03B-B5CA-60EF-39815509D5A0}"/>
              </a:ext>
            </a:extLst>
          </p:cNvPr>
          <p:cNvGrpSpPr/>
          <p:nvPr/>
        </p:nvGrpSpPr>
        <p:grpSpPr>
          <a:xfrm>
            <a:off x="635175" y="5025963"/>
            <a:ext cx="11369256" cy="831400"/>
            <a:chOff x="571675" y="2440742"/>
            <a:chExt cx="11369256" cy="831400"/>
          </a:xfrm>
        </p:grpSpPr>
        <p:grpSp>
          <p:nvGrpSpPr>
            <p:cNvPr id="31" name="Group 30">
              <a:extLst>
                <a:ext uri="{FF2B5EF4-FFF2-40B4-BE49-F238E27FC236}">
                  <a16:creationId xmlns:a16="http://schemas.microsoft.com/office/drawing/2014/main" id="{789D20D3-4F21-48E0-DA33-C229B55EB04B}"/>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0F440EA4-0211-B06F-0D5B-A6365141DFDA}"/>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5261B5DB-D111-1CF0-C450-3788A052A444}"/>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schemeClr val="accent6">
                      <a:lumMod val="75000"/>
                    </a:schemeClr>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775AE9B7-461C-73ED-827D-EBF8E8562670}"/>
                </a:ext>
              </a:extLst>
            </p:cNvPr>
            <p:cNvSpPr txBox="1"/>
            <p:nvPr/>
          </p:nvSpPr>
          <p:spPr>
            <a:xfrm>
              <a:off x="1412291" y="2441145"/>
              <a:ext cx="10528640" cy="830997"/>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Advise Mattis to continue working with the Finnish Europol Liaison Bureau and to provide them with as much information as required for database-driven analyses</a:t>
              </a:r>
            </a:p>
          </p:txBody>
        </p:sp>
      </p:grpSp>
      <p:grpSp>
        <p:nvGrpSpPr>
          <p:cNvPr id="40" name="Group 39">
            <a:extLst>
              <a:ext uri="{FF2B5EF4-FFF2-40B4-BE49-F238E27FC236}">
                <a16:creationId xmlns:a16="http://schemas.microsoft.com/office/drawing/2014/main" id="{BDACCC5F-9F40-9EC9-9DC5-6D2137D0878B}"/>
              </a:ext>
            </a:extLst>
          </p:cNvPr>
          <p:cNvGrpSpPr/>
          <p:nvPr/>
        </p:nvGrpSpPr>
        <p:grpSpPr>
          <a:xfrm>
            <a:off x="635175" y="5961858"/>
            <a:ext cx="10832750" cy="735756"/>
            <a:chOff x="571675" y="2440742"/>
            <a:chExt cx="10832750" cy="735756"/>
          </a:xfrm>
        </p:grpSpPr>
        <p:grpSp>
          <p:nvGrpSpPr>
            <p:cNvPr id="46" name="Group 45">
              <a:extLst>
                <a:ext uri="{FF2B5EF4-FFF2-40B4-BE49-F238E27FC236}">
                  <a16:creationId xmlns:a16="http://schemas.microsoft.com/office/drawing/2014/main" id="{7A096529-979D-B758-0C06-CBC3C21A816F}"/>
                </a:ext>
              </a:extLst>
            </p:cNvPr>
            <p:cNvGrpSpPr/>
            <p:nvPr/>
          </p:nvGrpSpPr>
          <p:grpSpPr>
            <a:xfrm>
              <a:off x="571675" y="2440742"/>
              <a:ext cx="685449" cy="735756"/>
              <a:chOff x="228950" y="2780928"/>
              <a:chExt cx="685449" cy="735756"/>
            </a:xfrm>
          </p:grpSpPr>
          <p:sp>
            <p:nvSpPr>
              <p:cNvPr id="48" name="Oval 47">
                <a:extLst>
                  <a:ext uri="{FF2B5EF4-FFF2-40B4-BE49-F238E27FC236}">
                    <a16:creationId xmlns:a16="http://schemas.microsoft.com/office/drawing/2014/main" id="{6CAEFE8F-C54A-935D-3C59-47762D94D297}"/>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49" name="Rectangle 48">
                <a:extLst>
                  <a:ext uri="{FF2B5EF4-FFF2-40B4-BE49-F238E27FC236}">
                    <a16:creationId xmlns:a16="http://schemas.microsoft.com/office/drawing/2014/main" id="{26BDBC04-550E-2C2B-50E9-124E6571030A}"/>
                  </a:ext>
                </a:extLst>
              </p:cNvPr>
              <p:cNvSpPr/>
              <p:nvPr/>
            </p:nvSpPr>
            <p:spPr>
              <a:xfrm>
                <a:off x="279969" y="2780928"/>
                <a:ext cx="559280"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60" normalizeH="0" baseline="0" noProof="0" dirty="0">
                    <a:ln>
                      <a:noFill/>
                    </a:ln>
                    <a:solidFill>
                      <a:schemeClr val="accent6">
                        <a:lumMod val="75000"/>
                      </a:schemeClr>
                    </a:solidFill>
                    <a:uLnTx/>
                    <a:uFillTx/>
                    <a:latin typeface="Calibri" panose="020F0502020204030204" pitchFamily="34" charset="0"/>
                    <a:ea typeface="Calibri" panose="020F0502020204030204" pitchFamily="34" charset="0"/>
                    <a:cs typeface="Calibri" panose="020F0502020204030204" pitchFamily="34" charset="0"/>
                  </a:rPr>
                  <a:t>E</a:t>
                </a:r>
                <a:endParaRPr kumimoji="0" lang="en-BE" sz="3600" b="1" u="none" strike="noStrike" kern="1200" cap="none" spc="60" normalizeH="0" baseline="0" noProof="0" dirty="0">
                  <a:ln>
                    <a:noFill/>
                  </a:ln>
                  <a:solidFill>
                    <a:schemeClr val="accent6">
                      <a:lumMod val="75000"/>
                    </a:schemeClr>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7" name="TextBox 46">
              <a:extLst>
                <a:ext uri="{FF2B5EF4-FFF2-40B4-BE49-F238E27FC236}">
                  <a16:creationId xmlns:a16="http://schemas.microsoft.com/office/drawing/2014/main" id="{0F393560-B51D-BDE2-C82F-2DEF6364D15D}"/>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Agree with Mattis to request an operational meeting at Europol</a:t>
              </a:r>
            </a:p>
          </p:txBody>
        </p:sp>
      </p:grpSp>
    </p:spTree>
    <p:extLst>
      <p:ext uri="{BB962C8B-B14F-4D97-AF65-F5344CB8AC3E}">
        <p14:creationId xmlns:p14="http://schemas.microsoft.com/office/powerpoint/2010/main" val="20598137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dvAuto="200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53FE3-D596-2307-3B70-8B301DB7F75C}"/>
            </a:ext>
          </a:extLst>
        </p:cNvPr>
        <p:cNvGrpSpPr/>
        <p:nvPr/>
      </p:nvGrpSpPr>
      <p:grpSpPr>
        <a:xfrm>
          <a:off x="0" y="0"/>
          <a:ext cx="0" cy="0"/>
          <a:chOff x="0" y="0"/>
          <a:chExt cx="0" cy="0"/>
        </a:xfrm>
      </p:grpSpPr>
      <p:grpSp>
        <p:nvGrpSpPr>
          <p:cNvPr id="2" name="Group 1"/>
          <p:cNvGrpSpPr/>
          <p:nvPr/>
        </p:nvGrpSpPr>
        <p:grpSpPr>
          <a:xfrm>
            <a:off x="2925048" y="1337547"/>
            <a:ext cx="6387490" cy="4800201"/>
            <a:chOff x="5655548" y="1248647"/>
            <a:chExt cx="6387490" cy="4800201"/>
          </a:xfrm>
        </p:grpSpPr>
        <p:sp>
          <p:nvSpPr>
            <p:cNvPr id="12" name="Oval 11">
              <a:extLst>
                <a:ext uri="{FF2B5EF4-FFF2-40B4-BE49-F238E27FC236}">
                  <a16:creationId xmlns:a16="http://schemas.microsoft.com/office/drawing/2014/main" id="{F785F0C0-42E7-2752-CC75-1EBC12FAE3E1}"/>
                </a:ext>
              </a:extLst>
            </p:cNvPr>
            <p:cNvSpPr/>
            <p:nvPr/>
          </p:nvSpPr>
          <p:spPr>
            <a:xfrm>
              <a:off x="6449193" y="1248647"/>
              <a:ext cx="4800201" cy="4800201"/>
            </a:xfrm>
            <a:prstGeom prst="ellipse">
              <a:avLst/>
            </a:prstGeom>
            <a:solidFill>
              <a:srgbClr val="D7DD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7" name="Picture 6">
              <a:extLst>
                <a:ext uri="{FF2B5EF4-FFF2-40B4-BE49-F238E27FC236}">
                  <a16:creationId xmlns:a16="http://schemas.microsoft.com/office/drawing/2014/main" id="{192EE10E-C040-E5F6-1749-85D54CAC3B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55548" y="2127549"/>
              <a:ext cx="3042404" cy="3042404"/>
            </a:xfrm>
            <a:prstGeom prst="rect">
              <a:avLst/>
            </a:prstGeom>
          </p:spPr>
        </p:pic>
        <p:pic>
          <p:nvPicPr>
            <p:cNvPr id="8" name="Picture 7">
              <a:extLst>
                <a:ext uri="{FF2B5EF4-FFF2-40B4-BE49-F238E27FC236}">
                  <a16:creationId xmlns:a16="http://schemas.microsoft.com/office/drawing/2014/main" id="{D51906A3-FAEF-62F5-0390-1D8C296189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00634" y="2127549"/>
              <a:ext cx="3042404" cy="3042404"/>
            </a:xfrm>
            <a:prstGeom prst="rect">
              <a:avLst/>
            </a:prstGeom>
          </p:spPr>
        </p:pic>
        <p:pic>
          <p:nvPicPr>
            <p:cNvPr id="11" name="Picture 10">
              <a:extLst>
                <a:ext uri="{FF2B5EF4-FFF2-40B4-BE49-F238E27FC236}">
                  <a16:creationId xmlns:a16="http://schemas.microsoft.com/office/drawing/2014/main" id="{3F6C71C0-4CFC-F4D3-7670-7AAE61A280D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82315" y="2881772"/>
              <a:ext cx="1533953" cy="1533953"/>
            </a:xfrm>
            <a:prstGeom prst="rect">
              <a:avLst/>
            </a:prstGeom>
          </p:spPr>
        </p:pic>
      </p:grpSp>
      <p:sp>
        <p:nvSpPr>
          <p:cNvPr id="4" name="Rectangle 3">
            <a:extLst>
              <a:ext uri="{FF2B5EF4-FFF2-40B4-BE49-F238E27FC236}">
                <a16:creationId xmlns:a16="http://schemas.microsoft.com/office/drawing/2014/main" id="{D1A11A93-BC6A-CC86-EB11-BCF0D708C5F5}"/>
              </a:ext>
            </a:extLst>
          </p:cNvPr>
          <p:cNvSpPr/>
          <p:nvPr/>
        </p:nvSpPr>
        <p:spPr>
          <a:xfrm>
            <a:off x="315311" y="309204"/>
            <a:ext cx="9624838"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SALLA CONTACTS THE FINNISH JIT NATIONAL EXPERT</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3247282"/>
      </p:ext>
    </p:extLst>
  </p:cSld>
  <p:clrMapOvr>
    <a:masterClrMapping/>
  </p:clrMapOvr>
  <mc:AlternateContent xmlns:mc="http://schemas.openxmlformats.org/markup-compatibility/2006" xmlns:p159="http://schemas.microsoft.com/office/powerpoint/2015/09/main">
    <mc:Choice Requires="p159">
      <p:transition spd="slow"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4"/>
                                        </p:tgtEl>
                                        <p:attrNameLst>
                                          <p:attrName>style.color</p:attrName>
                                        </p:attrNameLst>
                                      </p:cBhvr>
                                      <p:to>
                                        <a:schemeClr val="accent2"/>
                                      </p:to>
                                    </p:animClr>
                                    <p:animClr clrSpc="rgb" dir="cw">
                                      <p:cBhvr>
                                        <p:cTn id="10" dur="250" autoRev="1" fill="remove"/>
                                        <p:tgtEl>
                                          <p:spTgt spid="4"/>
                                        </p:tgtEl>
                                        <p:attrNameLst>
                                          <p:attrName>fillcolor</p:attrName>
                                        </p:attrNameLst>
                                      </p:cBhvr>
                                      <p:to>
                                        <a:schemeClr val="accent2"/>
                                      </p:to>
                                    </p:animClr>
                                    <p:set>
                                      <p:cBhvr>
                                        <p:cTn id="11" dur="250" autoRev="1" fill="remove"/>
                                        <p:tgtEl>
                                          <p:spTgt spid="4"/>
                                        </p:tgtEl>
                                        <p:attrNameLst>
                                          <p:attrName>fill.type</p:attrName>
                                        </p:attrNameLst>
                                      </p:cBhvr>
                                      <p:to>
                                        <p:strVal val="solid"/>
                                      </p:to>
                                    </p:set>
                                    <p:set>
                                      <p:cBhvr>
                                        <p:cTn id="12"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E1F08-CBD8-40B6-D9C8-52C0B92BC07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754E7E9-A9DA-499A-B813-A9A41BC9006E}"/>
              </a:ext>
            </a:extLst>
          </p:cNvPr>
          <p:cNvSpPr/>
          <p:nvPr/>
        </p:nvSpPr>
        <p:spPr>
          <a:xfrm rot="386757">
            <a:off x="6172250" y="1556075"/>
            <a:ext cx="5358657" cy="6080092"/>
          </a:xfrm>
          <a:prstGeom prst="rect">
            <a:avLst/>
          </a:prstGeom>
          <a:solidFill>
            <a:srgbClr val="FFFFFF"/>
          </a:solidFill>
          <a:ln>
            <a:solidFill>
              <a:srgbClr val="CFD7DB"/>
            </a:solidFill>
          </a:ln>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noAutofit/>
          </a:bodyPr>
          <a:lstStyle/>
          <a:p>
            <a:endParaRPr lang="en-BE" sz="20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856842A-21E1-1992-E6CD-5B39B15AC346}"/>
              </a:ext>
            </a:extLst>
          </p:cNvPr>
          <p:cNvSpPr txBox="1"/>
          <p:nvPr/>
        </p:nvSpPr>
        <p:spPr>
          <a:xfrm rot="386757">
            <a:off x="6294392" y="1984641"/>
            <a:ext cx="5114371" cy="489364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2800" b="1" i="1" u="sng"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Mattis</a:t>
            </a:r>
            <a:r>
              <a:rPr kumimoji="0" lang="en-GB" sz="2800" i="1" u="sng"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should</a:t>
            </a:r>
            <a:r>
              <a:rPr kumimoji="0" lang="en-GB" sz="2800" i="1"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GB" sz="2800"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endParaRPr>
          </a:p>
          <a:p>
            <a:pPr lvl="1">
              <a:buClr>
                <a:srgbClr val="156082"/>
              </a:buClr>
              <a:buSzPct val="100000"/>
            </a:pPr>
            <a:endParaRPr lang="en-GB" sz="1600" b="1"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Continue working with the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Finnish Europol Liaison Bureau</a:t>
            </a:r>
          </a:p>
          <a:p>
            <a:pPr lvl="0">
              <a:buClr>
                <a:srgbClr val="E97132">
                  <a:lumMod val="75000"/>
                </a:srgbClr>
              </a:buClr>
              <a:buSzPct val="150000"/>
              <a:defRPr/>
            </a:pPr>
            <a:endParaRPr lang="en-GB" sz="1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Provide them with as much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information</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as </a:t>
            </a: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possible</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2800" i="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to </a:t>
            </a:r>
            <a:r>
              <a:rPr lang="en-GB" sz="2800" i="1" dirty="0">
                <a:solidFill>
                  <a:srgbClr val="156082"/>
                </a:solidFill>
                <a:latin typeface="Calibri" panose="020F0502020204030204" pitchFamily="34" charset="0"/>
                <a:ea typeface="Calibri" panose="020F0502020204030204" pitchFamily="34" charset="0"/>
                <a:cs typeface="Calibri" panose="020F0502020204030204" pitchFamily="34" charset="0"/>
              </a:rPr>
              <a:t>enable them to conduct analyses using their </a:t>
            </a:r>
            <a:r>
              <a:rPr lang="en-GB" sz="2800" i="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databases</a:t>
            </a:r>
          </a:p>
          <a:p>
            <a:pPr lvl="0">
              <a:buClr>
                <a:srgbClr val="E97132">
                  <a:lumMod val="75000"/>
                </a:srgbClr>
              </a:buClr>
              <a:buSzPct val="150000"/>
              <a:defRPr/>
            </a:pPr>
            <a:endParaRPr lang="en-GB" sz="1600" i="1"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indent="-342900">
              <a:buClr>
                <a:srgbClr val="E97132">
                  <a:lumMod val="75000"/>
                </a:srgbClr>
              </a:buClr>
              <a:buSzPct val="150000"/>
              <a:buFont typeface="Open Sans SemiBold" pitchFamily="2" charset="0"/>
              <a:buChar char="›"/>
              <a:defRPr/>
            </a:pPr>
            <a:r>
              <a:rPr lang="en-GB" sz="28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Request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operational meeting at Europol</a:t>
            </a:r>
          </a:p>
        </p:txBody>
      </p:sp>
      <p:sp>
        <p:nvSpPr>
          <p:cNvPr id="3" name="Rectangle 2">
            <a:extLst>
              <a:ext uri="{FF2B5EF4-FFF2-40B4-BE49-F238E27FC236}">
                <a16:creationId xmlns:a16="http://schemas.microsoft.com/office/drawing/2014/main" id="{19A17995-76AB-B896-9C0A-449A44FF0E15}"/>
              </a:ext>
            </a:extLst>
          </p:cNvPr>
          <p:cNvSpPr/>
          <p:nvPr/>
        </p:nvSpPr>
        <p:spPr>
          <a:xfrm rot="21357612">
            <a:off x="578643" y="1175511"/>
            <a:ext cx="5358657" cy="6338250"/>
          </a:xfrm>
          <a:prstGeom prst="rect">
            <a:avLst/>
          </a:prstGeom>
          <a:solidFill>
            <a:srgbClr val="FFFFFF"/>
          </a:solidFill>
          <a:ln>
            <a:solidFill>
              <a:srgbClr val="CFD7DB"/>
            </a:solidFill>
          </a:ln>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noAutofit/>
          </a:bodyPr>
          <a:lstStyle/>
          <a:p>
            <a:endParaRPr lang="en-BE" sz="20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8B3D3D49-8F30-CBAC-C312-3AA12BBFDAC1}"/>
              </a:ext>
            </a:extLst>
          </p:cNvPr>
          <p:cNvSpPr/>
          <p:nvPr/>
        </p:nvSpPr>
        <p:spPr>
          <a:xfrm>
            <a:off x="327072" y="323225"/>
            <a:ext cx="9105657"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smtClean="0">
                <a:latin typeface="Calibri" panose="020F0502020204030204" pitchFamily="34" charset="0"/>
                <a:ea typeface="Calibri" panose="020F0502020204030204" pitchFamily="34" charset="0"/>
                <a:cs typeface="Calibri" panose="020F0502020204030204" pitchFamily="34" charset="0"/>
              </a:rPr>
              <a:t>THE </a:t>
            </a:r>
            <a:r>
              <a:rPr lang="en-GB" sz="3200" b="1" spc="60" dirty="0">
                <a:latin typeface="Calibri" panose="020F0502020204030204" pitchFamily="34" charset="0"/>
                <a:ea typeface="Calibri" panose="020F0502020204030204" pitchFamily="34" charset="0"/>
                <a:cs typeface="Calibri" panose="020F0502020204030204" pitchFamily="34" charset="0"/>
              </a:rPr>
              <a:t>JIT NATIONAL </a:t>
            </a:r>
            <a:r>
              <a:rPr lang="en-GB" sz="3200" b="1" spc="60" dirty="0" smtClean="0">
                <a:latin typeface="Calibri" panose="020F0502020204030204" pitchFamily="34" charset="0"/>
                <a:ea typeface="Calibri" panose="020F0502020204030204" pitchFamily="34" charset="0"/>
                <a:cs typeface="Calibri" panose="020F0502020204030204" pitchFamily="34" charset="0"/>
              </a:rPr>
              <a:t>EXPERT’S RECOMMENDATIONS</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8E2A048-8CD3-7031-5968-664FFDA73732}"/>
              </a:ext>
            </a:extLst>
          </p:cNvPr>
          <p:cNvSpPr txBox="1"/>
          <p:nvPr/>
        </p:nvSpPr>
        <p:spPr>
          <a:xfrm rot="21357612">
            <a:off x="737343" y="1513255"/>
            <a:ext cx="5030412" cy="446276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2800" b="1" i="1" u="sng"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Salla</a:t>
            </a:r>
            <a:r>
              <a:rPr kumimoji="0" lang="en-GB" sz="2800" i="1" u="sng"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should</a:t>
            </a:r>
            <a:r>
              <a:rPr kumimoji="0" lang="en-GB" sz="2800" i="1"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GB" sz="2800"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endParaRPr>
          </a:p>
          <a:p>
            <a:pPr lvl="1">
              <a:buClr>
                <a:srgbClr val="156082"/>
              </a:buClr>
              <a:buSzPct val="100000"/>
            </a:pPr>
            <a:endParaRPr lang="en-GB" sz="1600" b="1"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Approach the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Finnish National Desk</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at </a:t>
            </a:r>
            <a:r>
              <a:rPr lang="en-GB" sz="28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Eurojust </a:t>
            </a: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and</a:t>
            </a:r>
            <a:r>
              <a:rPr lang="en-GB" sz="28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request to Begin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contact with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French and Ukrainian colleagues</a:t>
            </a:r>
          </a:p>
          <a:p>
            <a:pPr marL="342900" lvl="0" indent="-342900">
              <a:buClr>
                <a:srgbClr val="E97132">
                  <a:lumMod val="75000"/>
                </a:srgbClr>
              </a:buClr>
              <a:buSzPct val="150000"/>
              <a:buFont typeface="Open Sans SemiBold" pitchFamily="2" charset="0"/>
              <a:buChar char="›"/>
              <a:defRPr/>
            </a:pPr>
            <a:endParaRPr lang="en-GB" sz="1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lvl="0">
              <a:buClr>
                <a:srgbClr val="E97132">
                  <a:lumMod val="75000"/>
                </a:srgbClr>
              </a:buClr>
              <a:buSzPct val="150000"/>
              <a:defRPr/>
            </a:pPr>
            <a:r>
              <a:rPr lang="en-GB" sz="2800" i="1" dirty="0">
                <a:solidFill>
                  <a:srgbClr val="156082"/>
                </a:solidFill>
                <a:latin typeface="Calibri" panose="020F0502020204030204" pitchFamily="34" charset="0"/>
                <a:ea typeface="Calibri" panose="020F0502020204030204" pitchFamily="34" charset="0"/>
                <a:cs typeface="Calibri" panose="020F0502020204030204" pitchFamily="34" charset="0"/>
              </a:rPr>
              <a:t>about the possibility of organising a Coordination Meeting to discuss setting up a JIT</a:t>
            </a:r>
          </a:p>
        </p:txBody>
      </p:sp>
      <p:pic>
        <p:nvPicPr>
          <p:cNvPr id="4" name="Picture 3">
            <a:extLst>
              <a:ext uri="{FF2B5EF4-FFF2-40B4-BE49-F238E27FC236}">
                <a16:creationId xmlns:a16="http://schemas.microsoft.com/office/drawing/2014/main" id="{6D519DCB-7123-CD74-8426-F89EF7AE59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68909" y="0"/>
            <a:ext cx="2292996" cy="2292996"/>
          </a:xfrm>
          <a:prstGeom prst="rect">
            <a:avLst/>
          </a:prstGeom>
        </p:spPr>
      </p:pic>
    </p:spTree>
    <p:extLst>
      <p:ext uri="{BB962C8B-B14F-4D97-AF65-F5344CB8AC3E}">
        <p14:creationId xmlns:p14="http://schemas.microsoft.com/office/powerpoint/2010/main" val="1909160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9"/>
                                        </p:tgtEl>
                                        <p:attrNameLst>
                                          <p:attrName>style.color</p:attrName>
                                        </p:attrNameLst>
                                      </p:cBhvr>
                                      <p:to>
                                        <a:schemeClr val="accent2"/>
                                      </p:to>
                                    </p:animClr>
                                    <p:animClr clrSpc="rgb" dir="cw">
                                      <p:cBhvr>
                                        <p:cTn id="10" dur="250" autoRev="1" fill="remove"/>
                                        <p:tgtEl>
                                          <p:spTgt spid="9"/>
                                        </p:tgtEl>
                                        <p:attrNameLst>
                                          <p:attrName>fillcolor</p:attrName>
                                        </p:attrNameLst>
                                      </p:cBhvr>
                                      <p:to>
                                        <a:schemeClr val="accent2"/>
                                      </p:to>
                                    </p:animClr>
                                    <p:set>
                                      <p:cBhvr>
                                        <p:cTn id="11" dur="250" autoRev="1" fill="remove"/>
                                        <p:tgtEl>
                                          <p:spTgt spid="9"/>
                                        </p:tgtEl>
                                        <p:attrNameLst>
                                          <p:attrName>fill.type</p:attrName>
                                        </p:attrNameLst>
                                      </p:cBhvr>
                                      <p:to>
                                        <p:strVal val="solid"/>
                                      </p:to>
                                    </p:set>
                                    <p:set>
                                      <p:cBhvr>
                                        <p:cTn id="12" dur="250" autoRev="1" fill="remove"/>
                                        <p:tgtEl>
                                          <p:spTgt spid="9"/>
                                        </p:tgtEl>
                                        <p:attrNameLst>
                                          <p:attrName>fill.on</p:attrName>
                                        </p:attrNameLst>
                                      </p:cBhvr>
                                      <p:to>
                                        <p:strVal val="true"/>
                                      </p:to>
                                    </p:set>
                                  </p:childTnLst>
                                </p:cTn>
                              </p:par>
                              <p:par>
                                <p:cTn id="13" presetID="37" presetClass="entr" presetSubtype="0" fill="hold" grpId="0" nodeType="withEffect">
                                  <p:stCondLst>
                                    <p:cond delay="7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9" fill="hold">
                            <p:stCondLst>
                              <p:cond delay="1750"/>
                            </p:stCondLst>
                            <p:childTnLst>
                              <p:par>
                                <p:cTn id="20" presetID="22" presetClass="entr" presetSubtype="8" fill="hold" grpId="0" nodeType="afterEffect">
                                  <p:stCondLst>
                                    <p:cond delay="100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00"/>
                                        <p:tgtEl>
                                          <p:spTgt spid="2">
                                            <p:txEl>
                                              <p:pRg st="0" end="0"/>
                                            </p:txEl>
                                          </p:spTgt>
                                        </p:tgtEl>
                                      </p:cBhvr>
                                    </p:animEffect>
                                  </p:childTnLst>
                                </p:cTn>
                              </p:par>
                            </p:childTnLst>
                          </p:cTn>
                        </p:par>
                        <p:par>
                          <p:cTn id="23" fill="hold">
                            <p:stCondLst>
                              <p:cond delay="3250"/>
                            </p:stCondLst>
                            <p:childTnLst>
                              <p:par>
                                <p:cTn id="24" presetID="22" presetClass="entr" presetSubtype="8" fill="hold" grpId="0" nodeType="afterEffect">
                                  <p:stCondLst>
                                    <p:cond delay="100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left)">
                                      <p:cBhvr>
                                        <p:cTn id="26" dur="500"/>
                                        <p:tgtEl>
                                          <p:spTgt spid="2">
                                            <p:txEl>
                                              <p:pRg st="2" end="2"/>
                                            </p:txEl>
                                          </p:spTgt>
                                        </p:tgtEl>
                                      </p:cBhvr>
                                    </p:animEffect>
                                  </p:childTnLst>
                                </p:cTn>
                              </p:par>
                            </p:childTnLst>
                          </p:cTn>
                        </p:par>
                        <p:par>
                          <p:cTn id="27" fill="hold">
                            <p:stCondLst>
                              <p:cond delay="4750"/>
                            </p:stCondLst>
                            <p:childTnLst>
                              <p:par>
                                <p:cTn id="28" presetID="22" presetClass="entr" presetSubtype="8" fill="hold" grpId="0" nodeType="afterEffect">
                                  <p:stCondLst>
                                    <p:cond delay="100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ipe(left)">
                                      <p:cBhvr>
                                        <p:cTn id="30" dur="500"/>
                                        <p:tgtEl>
                                          <p:spTgt spid="2">
                                            <p:txEl>
                                              <p:pRg st="4" end="4"/>
                                            </p:txEl>
                                          </p:spTgt>
                                        </p:tgtEl>
                                      </p:cBhvr>
                                    </p:animEffect>
                                  </p:childTnLst>
                                </p:cTn>
                              </p:par>
                            </p:childTnLst>
                          </p:cTn>
                        </p:par>
                        <p:par>
                          <p:cTn id="31" fill="hold">
                            <p:stCondLst>
                              <p:cond delay="6250"/>
                            </p:stCondLst>
                            <p:childTnLst>
                              <p:par>
                                <p:cTn id="32" presetID="37" presetClass="entr" presetSubtype="0" fill="hold" grpId="0" nodeType="afterEffect">
                                  <p:stCondLst>
                                    <p:cond delay="10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38" fill="hold">
                            <p:stCondLst>
                              <p:cond delay="8250"/>
                            </p:stCondLst>
                            <p:childTnLst>
                              <p:par>
                                <p:cTn id="39" presetID="22" presetClass="entr" presetSubtype="8" fill="hold" grpId="0" nodeType="afterEffect">
                                  <p:stCondLst>
                                    <p:cond delay="100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500"/>
                                        <p:tgtEl>
                                          <p:spTgt spid="7">
                                            <p:txEl>
                                              <p:pRg st="0" end="0"/>
                                            </p:txEl>
                                          </p:spTgt>
                                        </p:tgtEl>
                                      </p:cBhvr>
                                    </p:animEffect>
                                  </p:childTnLst>
                                </p:cTn>
                              </p:par>
                            </p:childTnLst>
                          </p:cTn>
                        </p:par>
                        <p:par>
                          <p:cTn id="42" fill="hold">
                            <p:stCondLst>
                              <p:cond delay="9750"/>
                            </p:stCondLst>
                            <p:childTnLst>
                              <p:par>
                                <p:cTn id="43" presetID="22" presetClass="entr" presetSubtype="8" fill="hold" grpId="0" nodeType="afterEffect">
                                  <p:stCondLst>
                                    <p:cond delay="1000"/>
                                  </p:stCondLst>
                                  <p:childTnLst>
                                    <p:set>
                                      <p:cBhvr>
                                        <p:cTn id="44" dur="1" fill="hold">
                                          <p:stCondLst>
                                            <p:cond delay="0"/>
                                          </p:stCondLst>
                                        </p:cTn>
                                        <p:tgtEl>
                                          <p:spTgt spid="7">
                                            <p:txEl>
                                              <p:pRg st="2" end="2"/>
                                            </p:txEl>
                                          </p:spTgt>
                                        </p:tgtEl>
                                        <p:attrNameLst>
                                          <p:attrName>style.visibility</p:attrName>
                                        </p:attrNameLst>
                                      </p:cBhvr>
                                      <p:to>
                                        <p:strVal val="visible"/>
                                      </p:to>
                                    </p:set>
                                    <p:animEffect transition="in" filter="wipe(left)">
                                      <p:cBhvr>
                                        <p:cTn id="45" dur="500"/>
                                        <p:tgtEl>
                                          <p:spTgt spid="7">
                                            <p:txEl>
                                              <p:pRg st="2" end="2"/>
                                            </p:txEl>
                                          </p:spTgt>
                                        </p:tgtEl>
                                      </p:cBhvr>
                                    </p:animEffect>
                                  </p:childTnLst>
                                </p:cTn>
                              </p:par>
                            </p:childTnLst>
                          </p:cTn>
                        </p:par>
                        <p:par>
                          <p:cTn id="46" fill="hold">
                            <p:stCondLst>
                              <p:cond delay="11250"/>
                            </p:stCondLst>
                            <p:childTnLst>
                              <p:par>
                                <p:cTn id="47" presetID="22" presetClass="entr" presetSubtype="8" fill="hold" grpId="0" nodeType="afterEffect">
                                  <p:stCondLst>
                                    <p:cond delay="100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wipe(left)">
                                      <p:cBhvr>
                                        <p:cTn id="49" dur="500"/>
                                        <p:tgtEl>
                                          <p:spTgt spid="7">
                                            <p:txEl>
                                              <p:pRg st="4" end="4"/>
                                            </p:txEl>
                                          </p:spTgt>
                                        </p:tgtEl>
                                      </p:cBhvr>
                                    </p:animEffect>
                                  </p:childTnLst>
                                </p:cTn>
                              </p:par>
                            </p:childTnLst>
                          </p:cTn>
                        </p:par>
                        <p:par>
                          <p:cTn id="50" fill="hold">
                            <p:stCondLst>
                              <p:cond delay="12750"/>
                            </p:stCondLst>
                            <p:childTnLst>
                              <p:par>
                                <p:cTn id="51" presetID="22" presetClass="entr" presetSubtype="8" fill="hold" grpId="0" nodeType="afterEffect">
                                  <p:stCondLst>
                                    <p:cond delay="5000"/>
                                  </p:stCondLst>
                                  <p:childTnLst>
                                    <p:set>
                                      <p:cBhvr>
                                        <p:cTn id="52" dur="1" fill="hold">
                                          <p:stCondLst>
                                            <p:cond delay="0"/>
                                          </p:stCondLst>
                                        </p:cTn>
                                        <p:tgtEl>
                                          <p:spTgt spid="7">
                                            <p:txEl>
                                              <p:pRg st="6" end="6"/>
                                            </p:txEl>
                                          </p:spTgt>
                                        </p:tgtEl>
                                        <p:attrNameLst>
                                          <p:attrName>style.visibility</p:attrName>
                                        </p:attrNameLst>
                                      </p:cBhvr>
                                      <p:to>
                                        <p:strVal val="visible"/>
                                      </p:to>
                                    </p:set>
                                    <p:animEffect transition="in" filter="wipe(left)">
                                      <p:cBhvr>
                                        <p:cTn id="53"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advAuto="2000"/>
      <p:bldP spid="3" grpId="0" animBg="1"/>
      <p:bldP spid="9" grpId="0" animBg="1"/>
      <p:bldP spid="9" grpId="1" animBg="1"/>
      <p:bldP spid="2" grpId="0" uiExpand="1" build="p" advAuto="200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16852-E267-42F7-8DBB-F4D1278A310A}"/>
            </a:ext>
          </a:extLst>
        </p:cNvPr>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4D953CE4-5ADF-25A2-7F77-86DE4C1D1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a:extLst>
              <a:ext uri="{FF2B5EF4-FFF2-40B4-BE49-F238E27FC236}">
                <a16:creationId xmlns:a16="http://schemas.microsoft.com/office/drawing/2014/main" id="{17CF8B38-69D8-7347-673A-522E7309F5E0}"/>
              </a:ext>
            </a:extLst>
          </p:cNvPr>
          <p:cNvSpPr/>
          <p:nvPr/>
        </p:nvSpPr>
        <p:spPr>
          <a:xfrm>
            <a:off x="420559" y="1915584"/>
            <a:ext cx="6927497"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OPERATIONAL MEETING AT EUROPOL</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09C7379-01A9-C909-FD11-90BD0F82C110}"/>
              </a:ext>
            </a:extLst>
          </p:cNvPr>
          <p:cNvSpPr/>
          <p:nvPr/>
        </p:nvSpPr>
        <p:spPr>
          <a:xfrm>
            <a:off x="590728" y="2483022"/>
            <a:ext cx="1449734"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APRIL 2021</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1" name="Table 10">
            <a:extLst>
              <a:ext uri="{FF2B5EF4-FFF2-40B4-BE49-F238E27FC236}">
                <a16:creationId xmlns:a16="http://schemas.microsoft.com/office/drawing/2014/main" id="{226D3C47-CCF0-2F6A-E045-0FA8F4BE77C8}"/>
              </a:ext>
            </a:extLst>
          </p:cNvPr>
          <p:cNvGraphicFramePr>
            <a:graphicFrameLocks noGrp="1"/>
          </p:cNvGraphicFramePr>
          <p:nvPr>
            <p:extLst>
              <p:ext uri="{D42A27DB-BD31-4B8C-83A1-F6EECF244321}">
                <p14:modId xmlns:p14="http://schemas.microsoft.com/office/powerpoint/2010/main" val="3376542992"/>
              </p:ext>
            </p:extLst>
          </p:nvPr>
        </p:nvGraphicFramePr>
        <p:xfrm>
          <a:off x="8279028" y="3305852"/>
          <a:ext cx="3234168" cy="2900680"/>
        </p:xfrm>
        <a:graphic>
          <a:graphicData uri="http://schemas.openxmlformats.org/drawingml/2006/table">
            <a:tbl>
              <a:tblPr firstRow="1" bandRow="1">
                <a:tableStyleId>{5C22544A-7EE6-4342-B048-85BDC9FD1C3A}</a:tableStyleId>
              </a:tblPr>
              <a:tblGrid>
                <a:gridCol w="3234168">
                  <a:extLst>
                    <a:ext uri="{9D8B030D-6E8A-4147-A177-3AD203B41FA5}">
                      <a16:colId xmlns:a16="http://schemas.microsoft.com/office/drawing/2014/main" val="349087833"/>
                    </a:ext>
                  </a:extLst>
                </a:gridCol>
              </a:tblGrid>
              <a:tr h="370840">
                <a:tc>
                  <a:txBody>
                    <a:bodyPr/>
                    <a:lstStyle/>
                    <a:p>
                      <a:pPr algn="ctr"/>
                      <a:r>
                        <a:rPr lang="en-GB" sz="1800" dirty="0">
                          <a:latin typeface="Calibri" panose="020F0502020204030204" pitchFamily="34" charset="0"/>
                          <a:ea typeface="Calibri" panose="020F0502020204030204" pitchFamily="34" charset="0"/>
                          <a:cs typeface="Calibri" panose="020F0502020204030204" pitchFamily="34" charset="0"/>
                        </a:rPr>
                        <a:t>PRESENT</a:t>
                      </a:r>
                    </a:p>
                  </a:txBody>
                  <a:tcPr anchor="ctr"/>
                </a:tc>
                <a:extLst>
                  <a:ext uri="{0D108BD9-81ED-4DB2-BD59-A6C34878D82A}">
                    <a16:rowId xmlns:a16="http://schemas.microsoft.com/office/drawing/2014/main" val="38893463"/>
                  </a:ext>
                </a:extLst>
              </a:tr>
              <a:tr h="864000">
                <a:tc>
                  <a:txBody>
                    <a:bodyPr/>
                    <a:lstStyle/>
                    <a:p>
                      <a:r>
                        <a:rPr lang="en-GB" sz="2000" b="1" i="1" u="none" dirty="0">
                          <a:solidFill>
                            <a:srgbClr val="156082"/>
                          </a:solidFill>
                          <a:latin typeface="Calibri" panose="020F0502020204030204" pitchFamily="34" charset="0"/>
                          <a:ea typeface="Calibri" panose="020F0502020204030204" pitchFamily="34" charset="0"/>
                          <a:cs typeface="Calibri" panose="020F0502020204030204" pitchFamily="34" charset="0"/>
                        </a:rPr>
                        <a:t>Police officers </a:t>
                      </a:r>
                      <a:r>
                        <a:rPr lang="en-GB" sz="2000" b="0" i="1" u="none" dirty="0">
                          <a:solidFill>
                            <a:srgbClr val="156082"/>
                          </a:solidFill>
                          <a:latin typeface="Calibri" panose="020F0502020204030204" pitchFamily="34" charset="0"/>
                          <a:ea typeface="Calibri" panose="020F0502020204030204" pitchFamily="34" charset="0"/>
                          <a:cs typeface="Calibri" panose="020F0502020204030204" pitchFamily="34" charset="0"/>
                        </a:rPr>
                        <a:t>from</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FINLAND</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FRANCE</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SWEDEN</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UKRAINE</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UNITED KINGDOM</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NETHERLANDS</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UNITED STATES</a:t>
                      </a:r>
                    </a:p>
                  </a:txBody>
                  <a:tcPr/>
                </a:tc>
                <a:extLst>
                  <a:ext uri="{0D108BD9-81ED-4DB2-BD59-A6C34878D82A}">
                    <a16:rowId xmlns:a16="http://schemas.microsoft.com/office/drawing/2014/main" val="3195079364"/>
                  </a:ext>
                </a:extLst>
              </a:tr>
            </a:tbl>
          </a:graphicData>
        </a:graphic>
      </p:graphicFrame>
      <p:sp>
        <p:nvSpPr>
          <p:cNvPr id="12" name="TextBox 11">
            <a:extLst>
              <a:ext uri="{FF2B5EF4-FFF2-40B4-BE49-F238E27FC236}">
                <a16:creationId xmlns:a16="http://schemas.microsoft.com/office/drawing/2014/main" id="{B3B167DC-E2CD-7A72-47D8-091AD9AA51C1}"/>
              </a:ext>
            </a:extLst>
          </p:cNvPr>
          <p:cNvSpPr txBox="1"/>
          <p:nvPr/>
        </p:nvSpPr>
        <p:spPr>
          <a:xfrm>
            <a:off x="590728" y="3310180"/>
            <a:ext cx="6193131" cy="2677656"/>
          </a:xfrm>
          <a:prstGeom prst="rect">
            <a:avLst/>
          </a:prstGeom>
          <a:noFill/>
        </p:spPr>
        <p:txBody>
          <a:bodyPr wrap="square" rtlCol="0">
            <a:spAutoFit/>
          </a:bodyPr>
          <a:lstStyle/>
          <a:p>
            <a:pPr marL="342900" lvl="0" indent="-342900">
              <a:buClr>
                <a:schemeClr val="accent2">
                  <a:lumMod val="75000"/>
                </a:schemeClr>
              </a:buClr>
              <a:buSzPct val="150000"/>
              <a:buFont typeface="Open Sans SemiBold" pitchFamily="2" charset="0"/>
              <a:buChar cha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Identify the </a:t>
            </a:r>
            <a:r>
              <a:rPr lang="en-GB" sz="2800" b="1" i="1" dirty="0">
                <a:solidFill>
                  <a:srgbClr val="156082"/>
                </a:solidFill>
                <a:latin typeface="Calibri" panose="020F0502020204030204" pitchFamily="34" charset="0"/>
                <a:ea typeface="Calibri" panose="020F0502020204030204" pitchFamily="34" charset="0"/>
                <a:cs typeface="Calibri" panose="020F0502020204030204" pitchFamily="34" charset="0"/>
              </a:rPr>
              <a:t>modus operandi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of the organised crime group</a:t>
            </a:r>
          </a:p>
          <a:p>
            <a:pPr marL="342900" lvl="0" indent="-342900">
              <a:buClr>
                <a:schemeClr val="accent2">
                  <a:lumMod val="75000"/>
                </a:schemeClr>
              </a:buClr>
              <a:buSzPct val="150000"/>
              <a:buFont typeface="Open Sans SemiBold" pitchFamily="2" charset="0"/>
              <a:buChar char="›"/>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Identify the individuals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involved</a:t>
            </a:r>
          </a:p>
          <a:p>
            <a:pPr marL="342900" lvl="0" indent="-342900">
              <a:buClr>
                <a:schemeClr val="accent2">
                  <a:lumMod val="75000"/>
                </a:schemeClr>
              </a:buClr>
              <a:buSzPct val="150000"/>
              <a:buFont typeface="Open Sans SemiBold" pitchFamily="2" charset="0"/>
              <a:buChar char="›"/>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Locate the proceeds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of the crimes</a:t>
            </a:r>
          </a:p>
        </p:txBody>
      </p:sp>
    </p:spTree>
    <p:extLst>
      <p:ext uri="{BB962C8B-B14F-4D97-AF65-F5344CB8AC3E}">
        <p14:creationId xmlns:p14="http://schemas.microsoft.com/office/powerpoint/2010/main" val="36180429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8"/>
                                        </p:tgtEl>
                                        <p:attrNameLst>
                                          <p:attrName>style.color</p:attrName>
                                        </p:attrNameLst>
                                      </p:cBhvr>
                                      <p:to>
                                        <a:schemeClr val="accent2"/>
                                      </p:to>
                                    </p:animClr>
                                    <p:animClr clrSpc="rgb" dir="cw">
                                      <p:cBhvr>
                                        <p:cTn id="10" dur="250" autoRev="1" fill="remove"/>
                                        <p:tgtEl>
                                          <p:spTgt spid="8"/>
                                        </p:tgtEl>
                                        <p:attrNameLst>
                                          <p:attrName>fillcolor</p:attrName>
                                        </p:attrNameLst>
                                      </p:cBhvr>
                                      <p:to>
                                        <a:schemeClr val="accent2"/>
                                      </p:to>
                                    </p:animClr>
                                    <p:set>
                                      <p:cBhvr>
                                        <p:cTn id="11" dur="250" autoRev="1" fill="remove"/>
                                        <p:tgtEl>
                                          <p:spTgt spid="8"/>
                                        </p:tgtEl>
                                        <p:attrNameLst>
                                          <p:attrName>fill.type</p:attrName>
                                        </p:attrNameLst>
                                      </p:cBhvr>
                                      <p:to>
                                        <p:strVal val="solid"/>
                                      </p:to>
                                    </p:set>
                                    <p:set>
                                      <p:cBhvr>
                                        <p:cTn id="12" dur="250" autoRev="1" fill="remove"/>
                                        <p:tgtEl>
                                          <p:spTgt spid="8"/>
                                        </p:tgtEl>
                                        <p:attrNameLst>
                                          <p:attrName>fill.on</p:attrName>
                                        </p:attrNameLst>
                                      </p:cBhvr>
                                      <p:to>
                                        <p:strVal val="true"/>
                                      </p:to>
                                    </p:set>
                                  </p:childTnLst>
                                </p:cTn>
                              </p:par>
                              <p:par>
                                <p:cTn id="13" presetID="18" presetClass="entr" presetSubtype="12"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par>
                                <p:cTn id="16" presetID="27" presetClass="emph" presetSubtype="0" fill="remove" grpId="1" nodeType="withEffect">
                                  <p:stCondLst>
                                    <p:cond delay="500"/>
                                  </p:stCondLst>
                                  <p:childTnLst>
                                    <p:animClr clrSpc="rgb" dir="cw">
                                      <p:cBhvr override="childStyle">
                                        <p:cTn id="17" dur="250" autoRev="1" fill="remove"/>
                                        <p:tgtEl>
                                          <p:spTgt spid="10"/>
                                        </p:tgtEl>
                                        <p:attrNameLst>
                                          <p:attrName>style.color</p:attrName>
                                        </p:attrNameLst>
                                      </p:cBhvr>
                                      <p:to>
                                        <a:schemeClr val="accent2"/>
                                      </p:to>
                                    </p:animClr>
                                    <p:animClr clrSpc="rgb" dir="cw">
                                      <p:cBhvr>
                                        <p:cTn id="18" dur="250" autoRev="1" fill="remove"/>
                                        <p:tgtEl>
                                          <p:spTgt spid="10"/>
                                        </p:tgtEl>
                                        <p:attrNameLst>
                                          <p:attrName>fillcolor</p:attrName>
                                        </p:attrNameLst>
                                      </p:cBhvr>
                                      <p:to>
                                        <a:schemeClr val="accent2"/>
                                      </p:to>
                                    </p:animClr>
                                    <p:set>
                                      <p:cBhvr>
                                        <p:cTn id="19" dur="250" autoRev="1" fill="remove"/>
                                        <p:tgtEl>
                                          <p:spTgt spid="10"/>
                                        </p:tgtEl>
                                        <p:attrNameLst>
                                          <p:attrName>fill.type</p:attrName>
                                        </p:attrNameLst>
                                      </p:cBhvr>
                                      <p:to>
                                        <p:strVal val="solid"/>
                                      </p:to>
                                    </p:set>
                                    <p:set>
                                      <p:cBhvr>
                                        <p:cTn id="20" dur="250" autoRev="1" fill="remove"/>
                                        <p:tgtEl>
                                          <p:spTgt spid="10"/>
                                        </p:tgtEl>
                                        <p:attrNameLst>
                                          <p:attrName>fill.on</p:attrName>
                                        </p:attrNameLst>
                                      </p:cBhvr>
                                      <p:to>
                                        <p:strVal val="true"/>
                                      </p:to>
                                    </p:set>
                                  </p:childTnLst>
                                </p:cTn>
                              </p:par>
                              <p:par>
                                <p:cTn id="21" presetID="18" presetClass="entr" presetSubtype="12" fill="hold" nodeType="withEffect">
                                  <p:stCondLst>
                                    <p:cond delay="750"/>
                                  </p:stCondLst>
                                  <p:childTnLst>
                                    <p:set>
                                      <p:cBhvr>
                                        <p:cTn id="22" dur="1" fill="hold">
                                          <p:stCondLst>
                                            <p:cond delay="0"/>
                                          </p:stCondLst>
                                        </p:cTn>
                                        <p:tgtEl>
                                          <p:spTgt spid="11"/>
                                        </p:tgtEl>
                                        <p:attrNameLst>
                                          <p:attrName>style.visibility</p:attrName>
                                        </p:attrNameLst>
                                      </p:cBhvr>
                                      <p:to>
                                        <p:strVal val="visible"/>
                                      </p:to>
                                    </p:set>
                                    <p:animEffect transition="in" filter="strips(downLeft)">
                                      <p:cBhvr>
                                        <p:cTn id="23" dur="500"/>
                                        <p:tgtEl>
                                          <p:spTgt spid="11"/>
                                        </p:tgtEl>
                                      </p:cBhvr>
                                    </p:animEffect>
                                  </p:childTnLst>
                                </p:cTn>
                              </p:par>
                            </p:childTnLst>
                          </p:cTn>
                        </p:par>
                        <p:par>
                          <p:cTn id="24" fill="hold">
                            <p:stCondLst>
                              <p:cond delay="1250"/>
                            </p:stCondLst>
                            <p:childTnLst>
                              <p:par>
                                <p:cTn id="25" presetID="22" presetClass="entr" presetSubtype="8" fill="hold" grpId="0" nodeType="afterEffect">
                                  <p:stCondLst>
                                    <p:cond delay="200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500"/>
                                        <p:tgtEl>
                                          <p:spTgt spid="12">
                                            <p:txEl>
                                              <p:pRg st="0" end="0"/>
                                            </p:txEl>
                                          </p:spTgt>
                                        </p:tgtEl>
                                      </p:cBhvr>
                                    </p:animEffect>
                                  </p:childTnLst>
                                </p:cTn>
                              </p:par>
                            </p:childTnLst>
                          </p:cTn>
                        </p:par>
                        <p:par>
                          <p:cTn id="28" fill="hold">
                            <p:stCondLst>
                              <p:cond delay="3750"/>
                            </p:stCondLst>
                            <p:childTnLst>
                              <p:par>
                                <p:cTn id="29" presetID="22" presetClass="entr" presetSubtype="8" fill="hold" grpId="0" nodeType="afterEffect">
                                  <p:stCondLst>
                                    <p:cond delay="400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wipe(left)">
                                      <p:cBhvr>
                                        <p:cTn id="31" dur="500"/>
                                        <p:tgtEl>
                                          <p:spTgt spid="12">
                                            <p:txEl>
                                              <p:pRg st="2" end="2"/>
                                            </p:txEl>
                                          </p:spTgt>
                                        </p:tgtEl>
                                      </p:cBhvr>
                                    </p:animEffect>
                                  </p:childTnLst>
                                </p:cTn>
                              </p:par>
                            </p:childTnLst>
                          </p:cTn>
                        </p:par>
                        <p:par>
                          <p:cTn id="32" fill="hold">
                            <p:stCondLst>
                              <p:cond delay="8250"/>
                            </p:stCondLst>
                            <p:childTnLst>
                              <p:par>
                                <p:cTn id="33" presetID="22" presetClass="entr" presetSubtype="8" fill="hold" grpId="0" nodeType="afterEffect">
                                  <p:stCondLst>
                                    <p:cond delay="600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wipe(left)">
                                      <p:cBhvr>
                                        <p:cTn id="35"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2" grpId="0" uiExpand="1" build="p" advAuto="200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13F6C-32F2-0FF5-BCE0-F73B6D84AA6C}"/>
            </a:ext>
          </a:extLst>
        </p:cNvPr>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id="{E29C83FB-48BD-6EBA-1413-BD4DC8D94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30C5D9F0-B5CE-D6FF-80F4-0BD189522FB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58560" y="1789646"/>
            <a:ext cx="3253155" cy="817626"/>
          </a:xfrm>
          <a:prstGeom prst="rect">
            <a:avLst/>
          </a:prstGeom>
        </p:spPr>
      </p:pic>
      <p:sp>
        <p:nvSpPr>
          <p:cNvPr id="9" name="Rectangle 8">
            <a:extLst>
              <a:ext uri="{FF2B5EF4-FFF2-40B4-BE49-F238E27FC236}">
                <a16:creationId xmlns:a16="http://schemas.microsoft.com/office/drawing/2014/main" id="{C92CBF68-AC66-FD13-E0A5-51DED4406DD0}"/>
              </a:ext>
            </a:extLst>
          </p:cNvPr>
          <p:cNvSpPr/>
          <p:nvPr/>
        </p:nvSpPr>
        <p:spPr>
          <a:xfrm>
            <a:off x="1048511" y="3836002"/>
            <a:ext cx="10094976" cy="11687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Behind the scenes of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cross-border investigation</a:t>
            </a:r>
            <a:endParaRPr kumimoji="0" lang="en-BE" sz="2000" b="1"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3B96538C-8697-8BCB-8C67-720182385AA0}"/>
              </a:ext>
            </a:extLst>
          </p:cNvPr>
          <p:cNvSpPr/>
          <p:nvPr/>
        </p:nvSpPr>
        <p:spPr>
          <a:xfrm>
            <a:off x="2165907" y="3021998"/>
            <a:ext cx="7860183" cy="699404"/>
          </a:xfrm>
          <a:prstGeom prst="rect">
            <a:avLst/>
          </a:prstGeom>
          <a:solidFill>
            <a:srgbClr val="156082"/>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80000" bIns="72000" rtlCol="0" anchor="ctr">
            <a:spAutoFit/>
          </a:bodyPr>
          <a:lstStyle/>
          <a:p>
            <a:pPr algn="ctr"/>
            <a:r>
              <a:rPr lang="en-GB" sz="3600" b="1" spc="60" dirty="0">
                <a:latin typeface="Calibri" panose="020F0502020204030204" pitchFamily="34" charset="0"/>
                <a:ea typeface="Calibri" panose="020F0502020204030204" pitchFamily="34" charset="0"/>
                <a:cs typeface="Calibri" panose="020F0502020204030204" pitchFamily="34" charset="0"/>
              </a:rPr>
              <a:t>UNDERSTANDING COMPLEX JIT CASES</a:t>
            </a:r>
            <a:endParaRPr lang="en-BE" sz="3600" b="1" spc="6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black background with blue and white text&#10;&#10;Description automatically generated">
            <a:extLst>
              <a:ext uri="{FF2B5EF4-FFF2-40B4-BE49-F238E27FC236}">
                <a16:creationId xmlns:a16="http://schemas.microsoft.com/office/drawing/2014/main" id="{8E15D575-0ED6-FC02-9B61-460E3A35FFC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81752" y="1766200"/>
            <a:ext cx="3253156" cy="875620"/>
          </a:xfrm>
          <a:prstGeom prst="rect">
            <a:avLst/>
          </a:prstGeom>
        </p:spPr>
      </p:pic>
    </p:spTree>
    <p:extLst>
      <p:ext uri="{BB962C8B-B14F-4D97-AF65-F5344CB8AC3E}">
        <p14:creationId xmlns:p14="http://schemas.microsoft.com/office/powerpoint/2010/main" val="28843334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2"/>
                                        </p:tgtEl>
                                        <p:attrNameLst>
                                          <p:attrName>style.color</p:attrName>
                                        </p:attrNameLst>
                                      </p:cBhvr>
                                      <p:to>
                                        <a:schemeClr val="accent2"/>
                                      </p:to>
                                    </p:animClr>
                                    <p:animClr clrSpc="rgb" dir="cw">
                                      <p:cBhvr>
                                        <p:cTn id="10" dur="250" autoRev="1" fill="remove"/>
                                        <p:tgtEl>
                                          <p:spTgt spid="2"/>
                                        </p:tgtEl>
                                        <p:attrNameLst>
                                          <p:attrName>fillcolor</p:attrName>
                                        </p:attrNameLst>
                                      </p:cBhvr>
                                      <p:to>
                                        <a:schemeClr val="accent2"/>
                                      </p:to>
                                    </p:animClr>
                                    <p:set>
                                      <p:cBhvr>
                                        <p:cTn id="11" dur="250" autoRev="1" fill="remove"/>
                                        <p:tgtEl>
                                          <p:spTgt spid="2"/>
                                        </p:tgtEl>
                                        <p:attrNameLst>
                                          <p:attrName>fill.type</p:attrName>
                                        </p:attrNameLst>
                                      </p:cBhvr>
                                      <p:to>
                                        <p:strVal val="solid"/>
                                      </p:to>
                                    </p:set>
                                    <p:set>
                                      <p:cBhvr>
                                        <p:cTn id="12" dur="250" autoRev="1" fill="remove"/>
                                        <p:tgtEl>
                                          <p:spTgt spid="2"/>
                                        </p:tgtEl>
                                        <p:attrNameLst>
                                          <p:attrName>fill.on</p:attrName>
                                        </p:attrNameLst>
                                      </p:cBhvr>
                                      <p:to>
                                        <p:strVal val="true"/>
                                      </p:to>
                                    </p:set>
                                  </p:childTnLst>
                                </p:cTn>
                              </p:par>
                              <p:par>
                                <p:cTn id="13" presetID="22" presetClass="entr" presetSubtype="8" fill="hold" grpId="0" nodeType="withEffect">
                                  <p:stCondLst>
                                    <p:cond delay="25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left)">
                                      <p:cBhvr>
                                        <p:cTn id="1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177FC-7DAF-6A69-D289-E6172B4A23B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1903A48-863A-28FB-1E41-2C426C2EB0BD}"/>
              </a:ext>
            </a:extLst>
          </p:cNvPr>
          <p:cNvSpPr/>
          <p:nvPr/>
        </p:nvSpPr>
        <p:spPr>
          <a:xfrm>
            <a:off x="420559" y="1915584"/>
            <a:ext cx="8458493"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CONTACT WITH NATIONAL DESK AT EUROJUST</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D36633C-46F8-A768-18C3-115DD52DB8E5}"/>
              </a:ext>
            </a:extLst>
          </p:cNvPr>
          <p:cNvSpPr txBox="1"/>
          <p:nvPr/>
        </p:nvSpPr>
        <p:spPr>
          <a:xfrm>
            <a:off x="590728" y="3531614"/>
            <a:ext cx="11234688" cy="2246769"/>
          </a:xfrm>
          <a:prstGeom prst="rect">
            <a:avLst/>
          </a:prstGeom>
          <a:noFill/>
        </p:spPr>
        <p:txBody>
          <a:bodyPr wrap="square" rtlCol="0">
            <a:spAutoFit/>
          </a:bodyPr>
          <a:lstStyle/>
          <a:p>
            <a:pPr marL="342900" lvl="0" indent="-342900">
              <a:buClr>
                <a:schemeClr val="accent2">
                  <a:lumMod val="75000"/>
                </a:schemeClr>
              </a:buClr>
              <a:buSzPct val="150000"/>
              <a:buFont typeface="Open Sans SemiBold" pitchFamily="2" charset="0"/>
              <a:buChar cha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Explore the links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identified between Finnish and French investigations</a:t>
            </a:r>
          </a:p>
          <a:p>
            <a:pPr marL="342900" lvl="0" indent="-342900">
              <a:buClr>
                <a:schemeClr val="accent2">
                  <a:lumMod val="75000"/>
                </a:schemeClr>
              </a:buClr>
              <a:buSzPct val="150000"/>
              <a:buFont typeface="Open Sans SemiBold" pitchFamily="2" charset="0"/>
              <a:buChar char="›"/>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Understand</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 how to cooperate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with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third countries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involved</a:t>
            </a:r>
          </a:p>
          <a:p>
            <a:pPr marL="342900" lvl="0" indent="-342900">
              <a:buClr>
                <a:schemeClr val="accent2">
                  <a:lumMod val="75000"/>
                </a:schemeClr>
              </a:buClr>
              <a:buSzPct val="150000"/>
              <a:buFont typeface="Open Sans SemiBold" pitchFamily="2" charset="0"/>
              <a:buChar char="›"/>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Discuss organising a </a:t>
            </a: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coordination meeting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and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who to invite</a:t>
            </a:r>
          </a:p>
        </p:txBody>
      </p:sp>
      <p:sp>
        <p:nvSpPr>
          <p:cNvPr id="2" name="Rectangle 1">
            <a:extLst>
              <a:ext uri="{FF2B5EF4-FFF2-40B4-BE49-F238E27FC236}">
                <a16:creationId xmlns:a16="http://schemas.microsoft.com/office/drawing/2014/main" id="{B1EF8E07-4C17-6AA0-088A-928F46958330}"/>
              </a:ext>
            </a:extLst>
          </p:cNvPr>
          <p:cNvSpPr/>
          <p:nvPr/>
        </p:nvSpPr>
        <p:spPr>
          <a:xfrm>
            <a:off x="590728" y="2483022"/>
            <a:ext cx="1449734"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APRIL 2021</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Group 5"/>
          <p:cNvGrpSpPr/>
          <p:nvPr/>
        </p:nvGrpSpPr>
        <p:grpSpPr>
          <a:xfrm>
            <a:off x="2467" y="0"/>
            <a:ext cx="12187066" cy="6858000"/>
            <a:chOff x="2467" y="0"/>
            <a:chExt cx="12187066" cy="6858000"/>
          </a:xfrm>
        </p:grpSpPr>
        <p:pic>
          <p:nvPicPr>
            <p:cNvPr id="3" name="Picture 2" descr="A video game screen with a city and a record player&#10;&#10;Description automatically generated">
              <a:extLst>
                <a:ext uri="{FF2B5EF4-FFF2-40B4-BE49-F238E27FC236}">
                  <a16:creationId xmlns:a16="http://schemas.microsoft.com/office/drawing/2014/main" id="{5683E3DD-2A7A-624A-4EBE-CEA04C103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5" name="Rectangle 4">
              <a:extLst>
                <a:ext uri="{FF2B5EF4-FFF2-40B4-BE49-F238E27FC236}">
                  <a16:creationId xmlns:a16="http://schemas.microsoft.com/office/drawing/2014/main" id="{39D45F95-026E-F73C-A579-C69E6A791F55}"/>
                </a:ext>
              </a:extLst>
            </p:cNvPr>
            <p:cNvSpPr/>
            <p:nvPr/>
          </p:nvSpPr>
          <p:spPr>
            <a:xfrm>
              <a:off x="10506456" y="374904"/>
              <a:ext cx="1188720" cy="97840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 name="Picture 3" descr="A close up of a logo&#10;&#10;Description automatically generated">
              <a:extLst>
                <a:ext uri="{FF2B5EF4-FFF2-40B4-BE49-F238E27FC236}">
                  <a16:creationId xmlns:a16="http://schemas.microsoft.com/office/drawing/2014/main" id="{B5D242D5-E512-EB18-8497-6AC862449D9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25516" y="735925"/>
              <a:ext cx="1110319" cy="279060"/>
            </a:xfrm>
            <a:prstGeom prst="rect">
              <a:avLst/>
            </a:prstGeom>
          </p:spPr>
        </p:pic>
      </p:grpSp>
    </p:spTree>
    <p:extLst>
      <p:ext uri="{BB962C8B-B14F-4D97-AF65-F5344CB8AC3E}">
        <p14:creationId xmlns:p14="http://schemas.microsoft.com/office/powerpoint/2010/main" val="5912695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8"/>
                                        </p:tgtEl>
                                        <p:attrNameLst>
                                          <p:attrName>style.color</p:attrName>
                                        </p:attrNameLst>
                                      </p:cBhvr>
                                      <p:to>
                                        <a:schemeClr val="accent2"/>
                                      </p:to>
                                    </p:animClr>
                                    <p:animClr clrSpc="rgb" dir="cw">
                                      <p:cBhvr>
                                        <p:cTn id="10" dur="250" autoRev="1" fill="remove"/>
                                        <p:tgtEl>
                                          <p:spTgt spid="8"/>
                                        </p:tgtEl>
                                        <p:attrNameLst>
                                          <p:attrName>fillcolor</p:attrName>
                                        </p:attrNameLst>
                                      </p:cBhvr>
                                      <p:to>
                                        <a:schemeClr val="accent2"/>
                                      </p:to>
                                    </p:animClr>
                                    <p:set>
                                      <p:cBhvr>
                                        <p:cTn id="11" dur="250" autoRev="1" fill="remove"/>
                                        <p:tgtEl>
                                          <p:spTgt spid="8"/>
                                        </p:tgtEl>
                                        <p:attrNameLst>
                                          <p:attrName>fill.type</p:attrName>
                                        </p:attrNameLst>
                                      </p:cBhvr>
                                      <p:to>
                                        <p:strVal val="solid"/>
                                      </p:to>
                                    </p:set>
                                    <p:set>
                                      <p:cBhvr>
                                        <p:cTn id="12" dur="250" autoRev="1" fill="remove"/>
                                        <p:tgtEl>
                                          <p:spTgt spid="8"/>
                                        </p:tgtEl>
                                        <p:attrNameLst>
                                          <p:attrName>fill.on</p:attrName>
                                        </p:attrNameLst>
                                      </p:cBhvr>
                                      <p:to>
                                        <p:strVal val="true"/>
                                      </p:to>
                                    </p:set>
                                  </p:childTnLst>
                                </p:cTn>
                              </p:par>
                              <p:par>
                                <p:cTn id="13" presetID="18" presetClass="entr" presetSubtype="12"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strips(downLeft)">
                                      <p:cBhvr>
                                        <p:cTn id="15" dur="500"/>
                                        <p:tgtEl>
                                          <p:spTgt spid="2"/>
                                        </p:tgtEl>
                                      </p:cBhvr>
                                    </p:animEffect>
                                  </p:childTnLst>
                                </p:cTn>
                              </p:par>
                              <p:par>
                                <p:cTn id="16" presetID="27" presetClass="emph" presetSubtype="0" fill="remove" grpId="1" nodeType="withEffect">
                                  <p:stCondLst>
                                    <p:cond delay="500"/>
                                  </p:stCondLst>
                                  <p:childTnLst>
                                    <p:animClr clrSpc="rgb" dir="cw">
                                      <p:cBhvr override="childStyle">
                                        <p:cTn id="17" dur="250" autoRev="1" fill="remove"/>
                                        <p:tgtEl>
                                          <p:spTgt spid="2"/>
                                        </p:tgtEl>
                                        <p:attrNameLst>
                                          <p:attrName>style.color</p:attrName>
                                        </p:attrNameLst>
                                      </p:cBhvr>
                                      <p:to>
                                        <a:schemeClr val="accent2"/>
                                      </p:to>
                                    </p:animClr>
                                    <p:animClr clrSpc="rgb" dir="cw">
                                      <p:cBhvr>
                                        <p:cTn id="18" dur="250" autoRev="1" fill="remove"/>
                                        <p:tgtEl>
                                          <p:spTgt spid="2"/>
                                        </p:tgtEl>
                                        <p:attrNameLst>
                                          <p:attrName>fillcolor</p:attrName>
                                        </p:attrNameLst>
                                      </p:cBhvr>
                                      <p:to>
                                        <a:schemeClr val="accent2"/>
                                      </p:to>
                                    </p:animClr>
                                    <p:set>
                                      <p:cBhvr>
                                        <p:cTn id="19" dur="250" autoRev="1" fill="remove"/>
                                        <p:tgtEl>
                                          <p:spTgt spid="2"/>
                                        </p:tgtEl>
                                        <p:attrNameLst>
                                          <p:attrName>fill.type</p:attrName>
                                        </p:attrNameLst>
                                      </p:cBhvr>
                                      <p:to>
                                        <p:strVal val="solid"/>
                                      </p:to>
                                    </p:set>
                                    <p:set>
                                      <p:cBhvr>
                                        <p:cTn id="20" dur="250" autoRev="1" fill="remove"/>
                                        <p:tgtEl>
                                          <p:spTgt spid="2"/>
                                        </p:tgtEl>
                                        <p:attrNameLst>
                                          <p:attrName>fill.on</p:attrName>
                                        </p:attrNameLst>
                                      </p:cBhvr>
                                      <p:to>
                                        <p:strVal val="true"/>
                                      </p:to>
                                    </p:set>
                                  </p:childTnLst>
                                </p:cTn>
                              </p:par>
                            </p:childTnLst>
                          </p:cTn>
                        </p:par>
                        <p:par>
                          <p:cTn id="21" fill="hold">
                            <p:stCondLst>
                              <p:cond delay="1000"/>
                            </p:stCondLst>
                            <p:childTnLst>
                              <p:par>
                                <p:cTn id="22" presetID="22" presetClass="entr" presetSubtype="8" fill="hold" grpId="0" nodeType="afterEffect">
                                  <p:stCondLst>
                                    <p:cond delay="20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par>
                          <p:cTn id="25" fill="hold">
                            <p:stCondLst>
                              <p:cond delay="3500"/>
                            </p:stCondLst>
                            <p:childTnLst>
                              <p:par>
                                <p:cTn id="26" presetID="22" presetClass="entr" presetSubtype="8" fill="hold" grpId="0" nodeType="afterEffect">
                                  <p:stCondLst>
                                    <p:cond delay="400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wipe(left)">
                                      <p:cBhvr>
                                        <p:cTn id="28" dur="500"/>
                                        <p:tgtEl>
                                          <p:spTgt spid="12">
                                            <p:txEl>
                                              <p:pRg st="2" end="2"/>
                                            </p:txEl>
                                          </p:spTgt>
                                        </p:tgtEl>
                                      </p:cBhvr>
                                    </p:animEffect>
                                  </p:childTnLst>
                                </p:cTn>
                              </p:par>
                            </p:childTnLst>
                          </p:cTn>
                        </p:par>
                        <p:par>
                          <p:cTn id="29" fill="hold">
                            <p:stCondLst>
                              <p:cond delay="8000"/>
                            </p:stCondLst>
                            <p:childTnLst>
                              <p:par>
                                <p:cTn id="30" presetID="22" presetClass="entr" presetSubtype="8" fill="hold" grpId="0" nodeType="afterEffect">
                                  <p:stCondLst>
                                    <p:cond delay="600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left)">
                                      <p:cBhvr>
                                        <p:cTn id="3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uiExpand="1" build="p" advAuto="2000"/>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51353-A7DD-DAAA-3CB5-44A532F7DBD1}"/>
            </a:ext>
          </a:extLst>
        </p:cNvPr>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52A049E5-F8A1-A0DD-20D0-D2C6D778C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3" name="Rectangle 2">
            <a:extLst>
              <a:ext uri="{FF2B5EF4-FFF2-40B4-BE49-F238E27FC236}">
                <a16:creationId xmlns:a16="http://schemas.microsoft.com/office/drawing/2014/main" id="{6AA04C0E-7F41-DF3D-D0B7-C58F19F26DE5}"/>
              </a:ext>
            </a:extLst>
          </p:cNvPr>
          <p:cNvSpPr/>
          <p:nvPr/>
        </p:nvSpPr>
        <p:spPr>
          <a:xfrm>
            <a:off x="452471" y="1927691"/>
            <a:ext cx="10648323"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PLANNING A COORDINATION MEETING – WHO TO INVITE?</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FC32771-8457-E62C-1F8A-8EAD374984F6}"/>
              </a:ext>
            </a:extLst>
          </p:cNvPr>
          <p:cNvSpPr/>
          <p:nvPr/>
        </p:nvSpPr>
        <p:spPr>
          <a:xfrm>
            <a:off x="622640" y="2495130"/>
            <a:ext cx="5142731"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smtClean="0">
                <a:latin typeface="Calibri" panose="020F0502020204030204" pitchFamily="34" charset="0"/>
                <a:ea typeface="Calibri" panose="020F0502020204030204" pitchFamily="34" charset="0"/>
                <a:cs typeface="Calibri" panose="020F0502020204030204" pitchFamily="34" charset="0"/>
              </a:rPr>
              <a:t>APRIL 2021: LEVEL </a:t>
            </a:r>
            <a:r>
              <a:rPr lang="en-GB" sz="2000" b="1" i="1" spc="60" dirty="0">
                <a:latin typeface="Calibri" panose="020F0502020204030204" pitchFamily="34" charset="0"/>
                <a:ea typeface="Calibri" panose="020F0502020204030204" pitchFamily="34" charset="0"/>
                <a:cs typeface="Calibri" panose="020F0502020204030204" pitchFamily="34" charset="0"/>
              </a:rPr>
              <a:t>2 MEETING AT EUROJUST</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9C85277-F93A-28A7-B717-42B2DC2E6912}"/>
              </a:ext>
            </a:extLst>
          </p:cNvPr>
          <p:cNvSpPr txBox="1"/>
          <p:nvPr/>
        </p:nvSpPr>
        <p:spPr>
          <a:xfrm>
            <a:off x="347218" y="2911961"/>
            <a:ext cx="11539981" cy="4031873"/>
          </a:xfrm>
          <a:prstGeom prst="rect">
            <a:avLst/>
          </a:prstGeom>
          <a:noFill/>
        </p:spPr>
        <p:txBody>
          <a:bodyPr wrap="square" rtlCol="0">
            <a:spAutoFit/>
          </a:bodyPr>
          <a:lstStyle/>
          <a:p>
            <a:pPr marL="342900" lvl="0" indent="-342900">
              <a:buClr>
                <a:srgbClr val="E97132">
                  <a:lumMod val="75000"/>
                </a:srgbClr>
              </a:buClr>
              <a:buSzPct val="150000"/>
              <a:buFont typeface="Open Sans SemiBold" pitchFamily="2" charset="0"/>
              <a:buChar char="›"/>
              <a:defRP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United Kingdom </a:t>
            </a:r>
            <a:r>
              <a:rPr lang="en-GB" sz="2800" i="1" dirty="0">
                <a:solidFill>
                  <a:srgbClr val="156082"/>
                </a:solidFill>
                <a:latin typeface="Calibri" panose="020F0502020204030204" pitchFamily="34" charset="0"/>
                <a:ea typeface="Calibri" panose="020F0502020204030204" pitchFamily="34" charset="0"/>
                <a:cs typeface="Calibri" panose="020F0502020204030204" pitchFamily="34" charset="0"/>
              </a:rPr>
              <a:t>and</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Germany</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see if they could find or trigger investigations in these countries too, as a lot of money had been sent there</a:t>
            </a:r>
          </a:p>
          <a:p>
            <a:pPr lvl="0">
              <a:buClr>
                <a:srgbClr val="E97132">
                  <a:lumMod val="75000"/>
                </a:srgbClr>
              </a:buClr>
              <a:buSzPct val="150000"/>
              <a:defRPr/>
            </a:pPr>
            <a:endParaRPr lang="en-GB" sz="1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Sweden</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lot of money had been paid directly into                                         </a:t>
            </a: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Swedish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bank accounts by the victims</a:t>
            </a:r>
          </a:p>
          <a:p>
            <a:pPr lvl="0">
              <a:buClr>
                <a:srgbClr val="E97132">
                  <a:lumMod val="75000"/>
                </a:srgbClr>
              </a:buClr>
              <a:buSzPct val="150000"/>
              <a:defRPr/>
            </a:pPr>
            <a:endParaRPr lang="en-GB" sz="1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Europol</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Analysis Project Sustrans and </a:t>
            </a:r>
            <a:r>
              <a:rPr lang="en-GB" sz="2800" dirty="0" err="1">
                <a:solidFill>
                  <a:srgbClr val="156082"/>
                </a:solidFill>
                <a:latin typeface="Calibri" panose="020F0502020204030204" pitchFamily="34" charset="0"/>
                <a:ea typeface="Calibri" panose="020F0502020204030204" pitchFamily="34" charset="0"/>
                <a:cs typeface="Calibri" panose="020F0502020204030204" pitchFamily="34" charset="0"/>
              </a:rPr>
              <a:t>Apate</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and European Cybercrime Centre </a:t>
            </a: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representatives</a:t>
            </a:r>
          </a:p>
          <a:p>
            <a:pPr lvl="0">
              <a:buClr>
                <a:srgbClr val="E97132">
                  <a:lumMod val="75000"/>
                </a:srgbClr>
              </a:buClr>
              <a:buSzPct val="150000"/>
              <a:defRPr/>
            </a:pPr>
            <a:endPar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JITs Network Secretariat: </a:t>
            </a: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JITs and JITs funding programme</a:t>
            </a: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35240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3"/>
                                        </p:tgtEl>
                                        <p:attrNameLst>
                                          <p:attrName>style.color</p:attrName>
                                        </p:attrNameLst>
                                      </p:cBhvr>
                                      <p:to>
                                        <a:schemeClr val="accent2"/>
                                      </p:to>
                                    </p:animClr>
                                    <p:animClr clrSpc="rgb" dir="cw">
                                      <p:cBhvr>
                                        <p:cTn id="10" dur="250" autoRev="1" fill="remove"/>
                                        <p:tgtEl>
                                          <p:spTgt spid="3"/>
                                        </p:tgtEl>
                                        <p:attrNameLst>
                                          <p:attrName>fillcolor</p:attrName>
                                        </p:attrNameLst>
                                      </p:cBhvr>
                                      <p:to>
                                        <a:schemeClr val="accent2"/>
                                      </p:to>
                                    </p:animClr>
                                    <p:set>
                                      <p:cBhvr>
                                        <p:cTn id="11" dur="250" autoRev="1" fill="remove"/>
                                        <p:tgtEl>
                                          <p:spTgt spid="3"/>
                                        </p:tgtEl>
                                        <p:attrNameLst>
                                          <p:attrName>fill.type</p:attrName>
                                        </p:attrNameLst>
                                      </p:cBhvr>
                                      <p:to>
                                        <p:strVal val="solid"/>
                                      </p:to>
                                    </p:set>
                                    <p:set>
                                      <p:cBhvr>
                                        <p:cTn id="12" dur="250" autoRev="1" fill="remove"/>
                                        <p:tgtEl>
                                          <p:spTgt spid="3"/>
                                        </p:tgtEl>
                                        <p:attrNameLst>
                                          <p:attrName>fill.on</p:attrName>
                                        </p:attrNameLst>
                                      </p:cBhvr>
                                      <p:to>
                                        <p:strVal val="true"/>
                                      </p:to>
                                    </p:set>
                                  </p:childTnLst>
                                </p:cTn>
                              </p:par>
                              <p:par>
                                <p:cTn id="13" presetID="18" presetClass="entr" presetSubtype="12"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27" presetClass="emph" presetSubtype="0" fill="remove" grpId="1" nodeType="withEffect">
                                  <p:stCondLst>
                                    <p:cond delay="500"/>
                                  </p:stCondLst>
                                  <p:childTnLst>
                                    <p:animClr clrSpc="rgb" dir="cw">
                                      <p:cBhvr override="childStyle">
                                        <p:cTn id="17" dur="250" autoRev="1" fill="remove"/>
                                        <p:tgtEl>
                                          <p:spTgt spid="5"/>
                                        </p:tgtEl>
                                        <p:attrNameLst>
                                          <p:attrName>style.color</p:attrName>
                                        </p:attrNameLst>
                                      </p:cBhvr>
                                      <p:to>
                                        <a:schemeClr val="accent2"/>
                                      </p:to>
                                    </p:animClr>
                                    <p:animClr clrSpc="rgb" dir="cw">
                                      <p:cBhvr>
                                        <p:cTn id="18" dur="250" autoRev="1" fill="remove"/>
                                        <p:tgtEl>
                                          <p:spTgt spid="5"/>
                                        </p:tgtEl>
                                        <p:attrNameLst>
                                          <p:attrName>fillcolor</p:attrName>
                                        </p:attrNameLst>
                                      </p:cBhvr>
                                      <p:to>
                                        <a:schemeClr val="accent2"/>
                                      </p:to>
                                    </p:animClr>
                                    <p:set>
                                      <p:cBhvr>
                                        <p:cTn id="19" dur="250" autoRev="1" fill="remove"/>
                                        <p:tgtEl>
                                          <p:spTgt spid="5"/>
                                        </p:tgtEl>
                                        <p:attrNameLst>
                                          <p:attrName>fill.type</p:attrName>
                                        </p:attrNameLst>
                                      </p:cBhvr>
                                      <p:to>
                                        <p:strVal val="solid"/>
                                      </p:to>
                                    </p:set>
                                    <p:set>
                                      <p:cBhvr>
                                        <p:cTn id="20" dur="250" autoRev="1" fill="remove"/>
                                        <p:tgtEl>
                                          <p:spTgt spid="5"/>
                                        </p:tgtEl>
                                        <p:attrNameLst>
                                          <p:attrName>fill.on</p:attrName>
                                        </p:attrNameLst>
                                      </p:cBhvr>
                                      <p:to>
                                        <p:strVal val="true"/>
                                      </p:to>
                                    </p:set>
                                  </p:childTnLst>
                                </p:cTn>
                              </p:par>
                            </p:childTnLst>
                          </p:cTn>
                        </p:par>
                        <p:par>
                          <p:cTn id="21" fill="hold">
                            <p:stCondLst>
                              <p:cond delay="1000"/>
                            </p:stCondLst>
                            <p:childTnLst>
                              <p:par>
                                <p:cTn id="22" presetID="22" presetClass="entr" presetSubtype="8" fill="hold" grpId="0" nodeType="afterEffect">
                                  <p:stCondLst>
                                    <p:cond delay="200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par>
                          <p:cTn id="25" fill="hold">
                            <p:stCondLst>
                              <p:cond delay="3500"/>
                            </p:stCondLst>
                            <p:childTnLst>
                              <p:par>
                                <p:cTn id="26" presetID="22" presetClass="entr" presetSubtype="8" fill="hold" grpId="0" nodeType="afterEffect">
                                  <p:stCondLst>
                                    <p:cond delay="200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wipe(left)">
                                      <p:cBhvr>
                                        <p:cTn id="28" dur="500"/>
                                        <p:tgtEl>
                                          <p:spTgt spid="9">
                                            <p:txEl>
                                              <p:pRg st="2" end="2"/>
                                            </p:txEl>
                                          </p:spTgt>
                                        </p:tgtEl>
                                      </p:cBhvr>
                                    </p:animEffect>
                                  </p:childTnLst>
                                </p:cTn>
                              </p:par>
                            </p:childTnLst>
                          </p:cTn>
                        </p:par>
                        <p:par>
                          <p:cTn id="29" fill="hold">
                            <p:stCondLst>
                              <p:cond delay="6000"/>
                            </p:stCondLst>
                            <p:childTnLst>
                              <p:par>
                                <p:cTn id="30" presetID="22" presetClass="entr" presetSubtype="8" fill="hold" grpId="0" nodeType="afterEffect">
                                  <p:stCondLst>
                                    <p:cond delay="200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left)">
                                      <p:cBhvr>
                                        <p:cTn id="32" dur="500"/>
                                        <p:tgtEl>
                                          <p:spTgt spid="9">
                                            <p:txEl>
                                              <p:pRg st="4" end="4"/>
                                            </p:txEl>
                                          </p:spTgt>
                                        </p:tgtEl>
                                      </p:cBhvr>
                                    </p:animEffect>
                                  </p:childTnLst>
                                </p:cTn>
                              </p:par>
                            </p:childTnLst>
                          </p:cTn>
                        </p:par>
                        <p:par>
                          <p:cTn id="33" fill="hold">
                            <p:stCondLst>
                              <p:cond delay="8500"/>
                            </p:stCondLst>
                            <p:childTnLst>
                              <p:par>
                                <p:cTn id="34" presetID="22" presetClass="entr" presetSubtype="8" fill="hold" grpId="0" nodeType="afterEffect">
                                  <p:stCondLst>
                                    <p:cond delay="4000"/>
                                  </p:stCondLst>
                                  <p:childTnLst>
                                    <p:set>
                                      <p:cBhvr>
                                        <p:cTn id="35" dur="1" fill="hold">
                                          <p:stCondLst>
                                            <p:cond delay="0"/>
                                          </p:stCondLst>
                                        </p:cTn>
                                        <p:tgtEl>
                                          <p:spTgt spid="9">
                                            <p:txEl>
                                              <p:pRg st="6" end="6"/>
                                            </p:txEl>
                                          </p:spTgt>
                                        </p:tgtEl>
                                        <p:attrNameLst>
                                          <p:attrName>style.visibility</p:attrName>
                                        </p:attrNameLst>
                                      </p:cBhvr>
                                      <p:to>
                                        <p:strVal val="visible"/>
                                      </p:to>
                                    </p:set>
                                    <p:animEffect transition="in" filter="wipe(left)">
                                      <p:cBhvr>
                                        <p:cTn id="36"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9" grpId="0" uiExpand="1" build="p" advAuto="200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77298-B12C-BB78-02B8-5EA4F0159CFA}"/>
            </a:ext>
          </a:extLst>
        </p:cNvPr>
        <p:cNvGrpSpPr/>
        <p:nvPr/>
      </p:nvGrpSpPr>
      <p:grpSpPr>
        <a:xfrm>
          <a:off x="0" y="0"/>
          <a:ext cx="0" cy="0"/>
          <a:chOff x="0" y="0"/>
          <a:chExt cx="0" cy="0"/>
        </a:xfrm>
      </p:grpSpPr>
      <p:sp>
        <p:nvSpPr>
          <p:cNvPr id="7" name="Circle: Hollow 6">
            <a:extLst>
              <a:ext uri="{FF2B5EF4-FFF2-40B4-BE49-F238E27FC236}">
                <a16:creationId xmlns:a16="http://schemas.microsoft.com/office/drawing/2014/main" id="{7D82CC87-B336-8BCE-2BED-8252A1AB3AFC}"/>
              </a:ext>
            </a:extLst>
          </p:cNvPr>
          <p:cNvSpPr/>
          <p:nvPr/>
        </p:nvSpPr>
        <p:spPr>
          <a:xfrm>
            <a:off x="3549609" y="882609"/>
            <a:ext cx="5092781" cy="5092781"/>
          </a:xfrm>
          <a:prstGeom prst="donut">
            <a:avLst/>
          </a:prstGeom>
          <a:gradFill flip="none" rotWithShape="1">
            <a:gsLst>
              <a:gs pos="8000">
                <a:schemeClr val="accent1">
                  <a:lumMod val="5000"/>
                  <a:lumOff val="95000"/>
                  <a:alpha val="0"/>
                </a:schemeClr>
              </a:gs>
              <a:gs pos="100000">
                <a:srgbClr val="F3D46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600">
              <a:solidFill>
                <a:schemeClr val="tx1"/>
              </a:solidFill>
            </a:endParaRPr>
          </a:p>
        </p:txBody>
      </p:sp>
      <p:sp>
        <p:nvSpPr>
          <p:cNvPr id="8" name="Circle: Hollow 7">
            <a:extLst>
              <a:ext uri="{FF2B5EF4-FFF2-40B4-BE49-F238E27FC236}">
                <a16:creationId xmlns:a16="http://schemas.microsoft.com/office/drawing/2014/main" id="{C141EC9E-5073-AD9B-B7F0-7F32317015D5}"/>
              </a:ext>
            </a:extLst>
          </p:cNvPr>
          <p:cNvSpPr/>
          <p:nvPr/>
        </p:nvSpPr>
        <p:spPr>
          <a:xfrm>
            <a:off x="4353881" y="1686881"/>
            <a:ext cx="3484235" cy="3484235"/>
          </a:xfrm>
          <a:prstGeom prst="donut">
            <a:avLst/>
          </a:prstGeom>
          <a:gradFill flip="none" rotWithShape="1">
            <a:gsLst>
              <a:gs pos="8000">
                <a:schemeClr val="accent1">
                  <a:lumMod val="5000"/>
                  <a:lumOff val="95000"/>
                  <a:alpha val="0"/>
                </a:schemeClr>
              </a:gs>
              <a:gs pos="100000">
                <a:srgbClr val="F3D46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600">
              <a:solidFill>
                <a:schemeClr val="tx1"/>
              </a:solidFill>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68140" y="1729625"/>
            <a:ext cx="6196595" cy="3477586"/>
          </a:xfrm>
          <a:prstGeom prst="rect">
            <a:avLst/>
          </a:prstGeom>
        </p:spPr>
      </p:pic>
    </p:spTree>
    <p:extLst>
      <p:ext uri="{BB962C8B-B14F-4D97-AF65-F5344CB8AC3E}">
        <p14:creationId xmlns:p14="http://schemas.microsoft.com/office/powerpoint/2010/main" val="428684235"/>
      </p:ext>
    </p:extLst>
  </p:cSld>
  <p:clrMapOvr>
    <a:masterClrMapping/>
  </p:clrMapOvr>
  <mc:AlternateContent xmlns:mc="http://schemas.openxmlformats.org/markup-compatibility/2006" xmlns:p14="http://schemas.microsoft.com/office/powerpoint/2010/main">
    <mc:Choice Requires="p14">
      <p:transition spd="slow" p14:dur="800" advClick="0" advTm="1000">
        <p14:flythrough/>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6" presetClass="emph" presetSubtype="0" fill="hold" grpId="0" nodeType="withEffect">
                                  <p:stCondLst>
                                    <p:cond delay="500"/>
                                  </p:stCondLst>
                                  <p:childTnLst>
                                    <p:animScale>
                                      <p:cBhvr>
                                        <p:cTn id="11" dur="1250" fill="hold"/>
                                        <p:tgtEl>
                                          <p:spTgt spid="7"/>
                                        </p:tgtEl>
                                      </p:cBhvr>
                                      <p:by x="150000" y="150000"/>
                                    </p:animScale>
                                  </p:childTnLst>
                                </p:cTn>
                              </p:par>
                              <p:par>
                                <p:cTn id="12" presetID="10" presetClass="exit" presetSubtype="0" fill="hold" grpId="1" nodeType="withEffect">
                                  <p:stCondLst>
                                    <p:cond delay="750"/>
                                  </p:stCondLst>
                                  <p:childTnLst>
                                    <p:animEffect transition="out" filter="fade">
                                      <p:cBhvr>
                                        <p:cTn id="13" dur="1000"/>
                                        <p:tgtEl>
                                          <p:spTgt spid="7"/>
                                        </p:tgtEl>
                                      </p:cBhvr>
                                    </p:animEffect>
                                    <p:set>
                                      <p:cBhvr>
                                        <p:cTn id="14" dur="1" fill="hold">
                                          <p:stCondLst>
                                            <p:cond delay="999"/>
                                          </p:stCondLst>
                                        </p:cTn>
                                        <p:tgtEl>
                                          <p:spTgt spid="7"/>
                                        </p:tgtEl>
                                        <p:attrNameLst>
                                          <p:attrName>style.visibility</p:attrName>
                                        </p:attrNameLst>
                                      </p:cBhvr>
                                      <p:to>
                                        <p:strVal val="hidden"/>
                                      </p:to>
                                    </p:set>
                                  </p:childTnLst>
                                </p:cTn>
                              </p:par>
                              <p:par>
                                <p:cTn id="15" presetID="53" presetClass="entr" presetSubtype="16" fill="hold" grpId="2"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6" presetClass="emph" presetSubtype="0" fill="hold" grpId="0" nodeType="withEffect">
                                  <p:stCondLst>
                                    <p:cond delay="500"/>
                                  </p:stCondLst>
                                  <p:childTnLst>
                                    <p:animScale>
                                      <p:cBhvr>
                                        <p:cTn id="21" dur="1250" fill="hold"/>
                                        <p:tgtEl>
                                          <p:spTgt spid="8"/>
                                        </p:tgtEl>
                                      </p:cBhvr>
                                      <p:by x="150000" y="150000"/>
                                    </p:animScale>
                                  </p:childTnLst>
                                </p:cTn>
                              </p:par>
                              <p:par>
                                <p:cTn id="22" presetID="10" presetClass="exit" presetSubtype="0" fill="hold" grpId="1" nodeType="withEffect">
                                  <p:stCondLst>
                                    <p:cond delay="750"/>
                                  </p:stCondLst>
                                  <p:childTnLst>
                                    <p:animEffect transition="out" filter="fade">
                                      <p:cBhvr>
                                        <p:cTn id="23" dur="1000"/>
                                        <p:tgtEl>
                                          <p:spTgt spid="8"/>
                                        </p:tgtEl>
                                      </p:cBhvr>
                                    </p:animEffect>
                                    <p:set>
                                      <p:cBhvr>
                                        <p:cTn id="24" dur="1" fill="hold">
                                          <p:stCondLst>
                                            <p:cond delay="9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 calcmode="lin" valueType="num">
                                      <p:cBhvr>
                                        <p:cTn id="31" dur="500" fill="hold"/>
                                        <p:tgtEl>
                                          <p:spTgt spid="3"/>
                                        </p:tgtEl>
                                        <p:attrNameLst>
                                          <p:attrName>style.rotation</p:attrName>
                                        </p:attrNameLst>
                                      </p:cBhvr>
                                      <p:tavLst>
                                        <p:tav tm="0">
                                          <p:val>
                                            <p:fltVal val="360"/>
                                          </p:val>
                                        </p:tav>
                                        <p:tav tm="100000">
                                          <p:val>
                                            <p:fltVal val="0"/>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8"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9783-7AF8-4784-9C9F-3F0157820D1C}"/>
            </a:ext>
          </a:extLst>
        </p:cNvPr>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2E614A2A-E382-076C-7178-91B9EC43F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a:extLst>
              <a:ext uri="{FF2B5EF4-FFF2-40B4-BE49-F238E27FC236}">
                <a16:creationId xmlns:a16="http://schemas.microsoft.com/office/drawing/2014/main" id="{2DCD61B7-29BE-5255-C8B2-2AF878F57337}"/>
              </a:ext>
            </a:extLst>
          </p:cNvPr>
          <p:cNvSpPr/>
          <p:nvPr/>
        </p:nvSpPr>
        <p:spPr>
          <a:xfrm>
            <a:off x="420559" y="1915584"/>
            <a:ext cx="7358191"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COORDINATION MEETING AT EUROJUST</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FD299820-9455-E99A-D737-1C54F77D857D}"/>
              </a:ext>
            </a:extLst>
          </p:cNvPr>
          <p:cNvSpPr/>
          <p:nvPr/>
        </p:nvSpPr>
        <p:spPr>
          <a:xfrm>
            <a:off x="590728" y="2483022"/>
            <a:ext cx="1310465"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MAY 2021</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1" name="Table 10">
            <a:extLst>
              <a:ext uri="{FF2B5EF4-FFF2-40B4-BE49-F238E27FC236}">
                <a16:creationId xmlns:a16="http://schemas.microsoft.com/office/drawing/2014/main" id="{755E9F5D-DC55-AC3A-2726-A783F12CE6DF}"/>
              </a:ext>
            </a:extLst>
          </p:cNvPr>
          <p:cNvGraphicFramePr>
            <a:graphicFrameLocks noGrp="1"/>
          </p:cNvGraphicFramePr>
          <p:nvPr>
            <p:extLst>
              <p:ext uri="{D42A27DB-BD31-4B8C-83A1-F6EECF244321}">
                <p14:modId xmlns:p14="http://schemas.microsoft.com/office/powerpoint/2010/main" val="1606898464"/>
              </p:ext>
            </p:extLst>
          </p:nvPr>
        </p:nvGraphicFramePr>
        <p:xfrm>
          <a:off x="8279028" y="3305852"/>
          <a:ext cx="3234168" cy="2595880"/>
        </p:xfrm>
        <a:graphic>
          <a:graphicData uri="http://schemas.openxmlformats.org/drawingml/2006/table">
            <a:tbl>
              <a:tblPr firstRow="1" bandRow="1">
                <a:tableStyleId>{5C22544A-7EE6-4342-B048-85BDC9FD1C3A}</a:tableStyleId>
              </a:tblPr>
              <a:tblGrid>
                <a:gridCol w="3234168">
                  <a:extLst>
                    <a:ext uri="{9D8B030D-6E8A-4147-A177-3AD203B41FA5}">
                      <a16:colId xmlns:a16="http://schemas.microsoft.com/office/drawing/2014/main" val="349087833"/>
                    </a:ext>
                  </a:extLst>
                </a:gridCol>
              </a:tblGrid>
              <a:tr h="370840">
                <a:tc>
                  <a:txBody>
                    <a:bodyPr/>
                    <a:lstStyle/>
                    <a:p>
                      <a:pPr algn="ctr"/>
                      <a:r>
                        <a:rPr lang="en-GB" sz="1800" dirty="0">
                          <a:latin typeface="Calibri" panose="020F0502020204030204" pitchFamily="34" charset="0"/>
                          <a:ea typeface="Calibri" panose="020F0502020204030204" pitchFamily="34" charset="0"/>
                          <a:cs typeface="Calibri" panose="020F0502020204030204" pitchFamily="34" charset="0"/>
                        </a:rPr>
                        <a:t>PRESENT</a:t>
                      </a:r>
                    </a:p>
                  </a:txBody>
                  <a:tcPr anchor="ctr"/>
                </a:tc>
                <a:extLst>
                  <a:ext uri="{0D108BD9-81ED-4DB2-BD59-A6C34878D82A}">
                    <a16:rowId xmlns:a16="http://schemas.microsoft.com/office/drawing/2014/main" val="38893463"/>
                  </a:ext>
                </a:extLst>
              </a:tr>
              <a:tr h="864000">
                <a:tc>
                  <a:txBody>
                    <a:bodyPr/>
                    <a:lstStyle/>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FRANCE</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UKRAINE</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UNITED KINGDOM</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GERMANY</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SWEDEN</a:t>
                      </a:r>
                    </a:p>
                    <a:p>
                      <a:pPr marL="342900" lvl="0" indent="-342900">
                        <a:buClr>
                          <a:srgbClr val="156082"/>
                        </a:buClr>
                        <a:buSzPct val="100000"/>
                        <a:buFont typeface="Open Sans" pitchFamily="2" charset="0"/>
                        <a:buChar char="—"/>
                      </a:pPr>
                      <a:r>
                        <a:rPr lang="en-GB" sz="2000" b="1" noProof="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EUROPOL</a:t>
                      </a:r>
                    </a:p>
                    <a:p>
                      <a:pPr marL="342900" lvl="0" indent="-342900">
                        <a:buClr>
                          <a:srgbClr val="156082"/>
                        </a:buClr>
                        <a:buSzPct val="100000"/>
                        <a:buFont typeface="Open Sans" pitchFamily="2" charset="0"/>
                        <a:buChar char="—"/>
                      </a:pPr>
                      <a:r>
                        <a:rPr lang="en-GB" sz="2000" b="1" noProof="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JNS</a:t>
                      </a:r>
                      <a:endPar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95079364"/>
                  </a:ext>
                </a:extLst>
              </a:tr>
            </a:tbl>
          </a:graphicData>
        </a:graphic>
      </p:graphicFrame>
      <p:sp>
        <p:nvSpPr>
          <p:cNvPr id="12" name="TextBox 11">
            <a:extLst>
              <a:ext uri="{FF2B5EF4-FFF2-40B4-BE49-F238E27FC236}">
                <a16:creationId xmlns:a16="http://schemas.microsoft.com/office/drawing/2014/main" id="{EA5A76AB-567F-21FB-955D-5D0F68B22374}"/>
              </a:ext>
            </a:extLst>
          </p:cNvPr>
          <p:cNvSpPr txBox="1"/>
          <p:nvPr/>
        </p:nvSpPr>
        <p:spPr>
          <a:xfrm>
            <a:off x="590728" y="3310180"/>
            <a:ext cx="6193131" cy="2246769"/>
          </a:xfrm>
          <a:prstGeom prst="rect">
            <a:avLst/>
          </a:prstGeom>
          <a:noFill/>
        </p:spPr>
        <p:txBody>
          <a:bodyPr wrap="square" rtlCol="0">
            <a:spAutoFit/>
          </a:bodyPr>
          <a:lstStyle/>
          <a:p>
            <a:pPr marL="342900" lvl="0" indent="-342900">
              <a:buClr>
                <a:schemeClr val="accent2">
                  <a:lumMod val="75000"/>
                </a:schemeClr>
              </a:buClr>
              <a:buSzPct val="150000"/>
              <a:buFont typeface="Open Sans SemiBold" pitchFamily="2" charset="0"/>
              <a:buChar char="›"/>
            </a:pP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To explore links between Finnish and French investigations</a:t>
            </a:r>
          </a:p>
          <a:p>
            <a:pPr marL="342900" lvl="0" indent="-342900">
              <a:buClr>
                <a:schemeClr val="accent2">
                  <a:lumMod val="75000"/>
                </a:schemeClr>
              </a:buClr>
              <a:buSzPct val="150000"/>
              <a:buFont typeface="Open Sans SemiBold" pitchFamily="2" charset="0"/>
              <a:buChar char="›"/>
            </a:pP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To discuss opening investigations in other countries involved</a:t>
            </a:r>
          </a:p>
          <a:p>
            <a:pPr marL="342900" lvl="0" indent="-342900">
              <a:buClr>
                <a:schemeClr val="accent2">
                  <a:lumMod val="75000"/>
                </a:schemeClr>
              </a:buClr>
              <a:buSzPct val="150000"/>
              <a:buFont typeface="Open Sans SemiBold" pitchFamily="2" charset="0"/>
              <a:buChar char="›"/>
            </a:pP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Discuss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the idea of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establishing a JIT</a:t>
            </a: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4A909F7-C6FD-3590-888F-924533C25F40}"/>
              </a:ext>
            </a:extLst>
          </p:cNvPr>
          <p:cNvSpPr/>
          <p:nvPr/>
        </p:nvSpPr>
        <p:spPr>
          <a:xfrm>
            <a:off x="4535424" y="100584"/>
            <a:ext cx="960120" cy="813816"/>
          </a:xfrm>
          <a:prstGeom prst="rect">
            <a:avLst/>
          </a:prstGeom>
          <a:solidFill>
            <a:srgbClr val="CED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 name="Picture 3" descr="A close up of a logo&#10;&#10;Description automatically generated">
            <a:extLst>
              <a:ext uri="{FF2B5EF4-FFF2-40B4-BE49-F238E27FC236}">
                <a16:creationId xmlns:a16="http://schemas.microsoft.com/office/drawing/2014/main" id="{88168C41-9D2C-7721-4F6C-A1C17A6C1E4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21280" y="109728"/>
            <a:ext cx="1674904" cy="420959"/>
          </a:xfrm>
          <a:prstGeom prst="rect">
            <a:avLst/>
          </a:prstGeom>
        </p:spPr>
      </p:pic>
    </p:spTree>
    <p:extLst>
      <p:ext uri="{BB962C8B-B14F-4D97-AF65-F5344CB8AC3E}">
        <p14:creationId xmlns:p14="http://schemas.microsoft.com/office/powerpoint/2010/main" val="10486435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8"/>
                                        </p:tgtEl>
                                        <p:attrNameLst>
                                          <p:attrName>style.color</p:attrName>
                                        </p:attrNameLst>
                                      </p:cBhvr>
                                      <p:to>
                                        <a:schemeClr val="accent2"/>
                                      </p:to>
                                    </p:animClr>
                                    <p:animClr clrSpc="rgb" dir="cw">
                                      <p:cBhvr>
                                        <p:cTn id="10" dur="250" autoRev="1" fill="remove"/>
                                        <p:tgtEl>
                                          <p:spTgt spid="8"/>
                                        </p:tgtEl>
                                        <p:attrNameLst>
                                          <p:attrName>fillcolor</p:attrName>
                                        </p:attrNameLst>
                                      </p:cBhvr>
                                      <p:to>
                                        <a:schemeClr val="accent2"/>
                                      </p:to>
                                    </p:animClr>
                                    <p:set>
                                      <p:cBhvr>
                                        <p:cTn id="11" dur="250" autoRev="1" fill="remove"/>
                                        <p:tgtEl>
                                          <p:spTgt spid="8"/>
                                        </p:tgtEl>
                                        <p:attrNameLst>
                                          <p:attrName>fill.type</p:attrName>
                                        </p:attrNameLst>
                                      </p:cBhvr>
                                      <p:to>
                                        <p:strVal val="solid"/>
                                      </p:to>
                                    </p:set>
                                    <p:set>
                                      <p:cBhvr>
                                        <p:cTn id="12" dur="250" autoRev="1" fill="remove"/>
                                        <p:tgtEl>
                                          <p:spTgt spid="8"/>
                                        </p:tgtEl>
                                        <p:attrNameLst>
                                          <p:attrName>fill.on</p:attrName>
                                        </p:attrNameLst>
                                      </p:cBhvr>
                                      <p:to>
                                        <p:strVal val="true"/>
                                      </p:to>
                                    </p:set>
                                  </p:childTnLst>
                                </p:cTn>
                              </p:par>
                              <p:par>
                                <p:cTn id="13" presetID="18" presetClass="entr" presetSubtype="12"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par>
                                <p:cTn id="16" presetID="27" presetClass="emph" presetSubtype="0" fill="remove" grpId="1" nodeType="withEffect">
                                  <p:stCondLst>
                                    <p:cond delay="500"/>
                                  </p:stCondLst>
                                  <p:childTnLst>
                                    <p:animClr clrSpc="rgb" dir="cw">
                                      <p:cBhvr override="childStyle">
                                        <p:cTn id="17" dur="250" autoRev="1" fill="remove"/>
                                        <p:tgtEl>
                                          <p:spTgt spid="10"/>
                                        </p:tgtEl>
                                        <p:attrNameLst>
                                          <p:attrName>style.color</p:attrName>
                                        </p:attrNameLst>
                                      </p:cBhvr>
                                      <p:to>
                                        <a:schemeClr val="accent2"/>
                                      </p:to>
                                    </p:animClr>
                                    <p:animClr clrSpc="rgb" dir="cw">
                                      <p:cBhvr>
                                        <p:cTn id="18" dur="250" autoRev="1" fill="remove"/>
                                        <p:tgtEl>
                                          <p:spTgt spid="10"/>
                                        </p:tgtEl>
                                        <p:attrNameLst>
                                          <p:attrName>fillcolor</p:attrName>
                                        </p:attrNameLst>
                                      </p:cBhvr>
                                      <p:to>
                                        <a:schemeClr val="accent2"/>
                                      </p:to>
                                    </p:animClr>
                                    <p:set>
                                      <p:cBhvr>
                                        <p:cTn id="19" dur="250" autoRev="1" fill="remove"/>
                                        <p:tgtEl>
                                          <p:spTgt spid="10"/>
                                        </p:tgtEl>
                                        <p:attrNameLst>
                                          <p:attrName>fill.type</p:attrName>
                                        </p:attrNameLst>
                                      </p:cBhvr>
                                      <p:to>
                                        <p:strVal val="solid"/>
                                      </p:to>
                                    </p:set>
                                    <p:set>
                                      <p:cBhvr>
                                        <p:cTn id="20" dur="250" autoRev="1" fill="remove"/>
                                        <p:tgtEl>
                                          <p:spTgt spid="10"/>
                                        </p:tgtEl>
                                        <p:attrNameLst>
                                          <p:attrName>fill.on</p:attrName>
                                        </p:attrNameLst>
                                      </p:cBhvr>
                                      <p:to>
                                        <p:strVal val="true"/>
                                      </p:to>
                                    </p:set>
                                  </p:childTnLst>
                                </p:cTn>
                              </p:par>
                              <p:par>
                                <p:cTn id="21" presetID="18" presetClass="entr" presetSubtype="12" fill="hold" nodeType="withEffect">
                                  <p:stCondLst>
                                    <p:cond delay="750"/>
                                  </p:stCondLst>
                                  <p:childTnLst>
                                    <p:set>
                                      <p:cBhvr>
                                        <p:cTn id="22" dur="1" fill="hold">
                                          <p:stCondLst>
                                            <p:cond delay="0"/>
                                          </p:stCondLst>
                                        </p:cTn>
                                        <p:tgtEl>
                                          <p:spTgt spid="11"/>
                                        </p:tgtEl>
                                        <p:attrNameLst>
                                          <p:attrName>style.visibility</p:attrName>
                                        </p:attrNameLst>
                                      </p:cBhvr>
                                      <p:to>
                                        <p:strVal val="visible"/>
                                      </p:to>
                                    </p:set>
                                    <p:animEffect transition="in" filter="strips(downLeft)">
                                      <p:cBhvr>
                                        <p:cTn id="23" dur="500"/>
                                        <p:tgtEl>
                                          <p:spTgt spid="11"/>
                                        </p:tgtEl>
                                      </p:cBhvr>
                                    </p:animEffect>
                                  </p:childTnLst>
                                </p:cTn>
                              </p:par>
                            </p:childTnLst>
                          </p:cTn>
                        </p:par>
                        <p:par>
                          <p:cTn id="24" fill="hold">
                            <p:stCondLst>
                              <p:cond delay="1250"/>
                            </p:stCondLst>
                            <p:childTnLst>
                              <p:par>
                                <p:cTn id="25" presetID="22" presetClass="entr" presetSubtype="8" fill="hold" grpId="0" nodeType="afterEffect">
                                  <p:stCondLst>
                                    <p:cond delay="200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500"/>
                                        <p:tgtEl>
                                          <p:spTgt spid="12">
                                            <p:txEl>
                                              <p:pRg st="0" end="0"/>
                                            </p:txEl>
                                          </p:spTgt>
                                        </p:tgtEl>
                                      </p:cBhvr>
                                    </p:animEffect>
                                  </p:childTnLst>
                                </p:cTn>
                              </p:par>
                            </p:childTnLst>
                          </p:cTn>
                        </p:par>
                        <p:par>
                          <p:cTn id="28" fill="hold">
                            <p:stCondLst>
                              <p:cond delay="3750"/>
                            </p:stCondLst>
                            <p:childTnLst>
                              <p:par>
                                <p:cTn id="29" presetID="22" presetClass="entr" presetSubtype="8" fill="hold" grpId="0" nodeType="afterEffect">
                                  <p:stCondLst>
                                    <p:cond delay="400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wipe(left)">
                                      <p:cBhvr>
                                        <p:cTn id="31" dur="500"/>
                                        <p:tgtEl>
                                          <p:spTgt spid="12">
                                            <p:txEl>
                                              <p:pRg st="1" end="1"/>
                                            </p:txEl>
                                          </p:spTgt>
                                        </p:tgtEl>
                                      </p:cBhvr>
                                    </p:animEffect>
                                  </p:childTnLst>
                                </p:cTn>
                              </p:par>
                            </p:childTnLst>
                          </p:cTn>
                        </p:par>
                        <p:par>
                          <p:cTn id="32" fill="hold">
                            <p:stCondLst>
                              <p:cond delay="8250"/>
                            </p:stCondLst>
                            <p:childTnLst>
                              <p:par>
                                <p:cTn id="33" presetID="22" presetClass="entr" presetSubtype="8" fill="hold" grpId="0" nodeType="afterEffect">
                                  <p:stCondLst>
                                    <p:cond delay="400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wipe(left)">
                                      <p:cBhvr>
                                        <p:cTn id="3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2" grpId="0" uiExpand="1" build="p" advAuto="200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A9D4E-4354-719D-BA56-553E1EA2C1B4}"/>
            </a:ext>
          </a:extLst>
        </p:cNvPr>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C055A524-37A6-3EFF-3B39-3EE7DDE6D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8" name="Rectangle 7">
            <a:extLst>
              <a:ext uri="{FF2B5EF4-FFF2-40B4-BE49-F238E27FC236}">
                <a16:creationId xmlns:a16="http://schemas.microsoft.com/office/drawing/2014/main" id="{9BD5841B-4581-0FBA-74E0-907BD89CA144}"/>
              </a:ext>
            </a:extLst>
          </p:cNvPr>
          <p:cNvSpPr/>
          <p:nvPr/>
        </p:nvSpPr>
        <p:spPr>
          <a:xfrm>
            <a:off x="1944554" y="1915584"/>
            <a:ext cx="7358191"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COORDINATION MEETING AT EUROJUST</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5F6674A-1BD1-154D-0A6B-647C923F10BD}"/>
              </a:ext>
            </a:extLst>
          </p:cNvPr>
          <p:cNvSpPr/>
          <p:nvPr/>
        </p:nvSpPr>
        <p:spPr>
          <a:xfrm>
            <a:off x="2114723" y="2483022"/>
            <a:ext cx="1472047"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OUTCOMES</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E5458091-5995-CA6A-391E-D244BB4A7155}"/>
              </a:ext>
            </a:extLst>
          </p:cNvPr>
          <p:cNvSpPr txBox="1"/>
          <p:nvPr/>
        </p:nvSpPr>
        <p:spPr>
          <a:xfrm>
            <a:off x="590728" y="3052274"/>
            <a:ext cx="11296472" cy="3231654"/>
          </a:xfrm>
          <a:prstGeom prst="rect">
            <a:avLst/>
          </a:prstGeom>
          <a:noFill/>
        </p:spPr>
        <p:txBody>
          <a:bodyPr wrap="square" rtlCol="0">
            <a:spAutoFit/>
          </a:bodyPr>
          <a:lstStyle/>
          <a:p>
            <a:pPr marL="342900" lvl="0" indent="-342900">
              <a:buClr>
                <a:schemeClr val="accent2">
                  <a:lumMod val="75000"/>
                </a:schemeClr>
              </a:buClr>
              <a:buSzPct val="150000"/>
              <a:buFont typeface="Open Sans SemiBold" pitchFamily="2" charset="0"/>
              <a:buChar cha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Setting up a </a:t>
            </a:r>
            <a:r>
              <a:rPr lang="en-GB" sz="24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JIT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between Finland and France was agreed</a:t>
            </a:r>
          </a:p>
          <a:p>
            <a:pPr marL="342900" lvl="0" indent="-342900">
              <a:buClr>
                <a:schemeClr val="accent2">
                  <a:lumMod val="75000"/>
                </a:schemeClr>
              </a:buClr>
              <a:buSzPct val="150000"/>
              <a:buFont typeface="Open Sans SemiBold" pitchFamily="2" charset="0"/>
              <a:buChar char="›"/>
            </a:pPr>
            <a:endParaRPr lang="en-GB" sz="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Sweden</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agreed to swiftly start an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investigation into the money laundering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activities</a:t>
            </a:r>
          </a:p>
          <a:p>
            <a:pPr marL="342900" lvl="0" indent="-342900">
              <a:buClr>
                <a:schemeClr val="accent2">
                  <a:lumMod val="75000"/>
                </a:schemeClr>
              </a:buClr>
              <a:buSzPct val="150000"/>
              <a:buFont typeface="Open Sans SemiBold" pitchFamily="2" charset="0"/>
              <a:buChar char="›"/>
            </a:pPr>
            <a:endParaRPr lang="en-GB" sz="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United Kingdom</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Germany</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and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Ukraine</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decided not to open investigations for now</a:t>
            </a:r>
          </a:p>
          <a:p>
            <a:pPr marL="342900" lvl="0" indent="-342900">
              <a:buClr>
                <a:schemeClr val="accent2">
                  <a:lumMod val="75000"/>
                </a:schemeClr>
              </a:buClr>
              <a:buSzPct val="150000"/>
              <a:buFont typeface="Open Sans SemiBold" pitchFamily="2" charset="0"/>
              <a:buChar char="›"/>
            </a:pPr>
            <a:endParaRPr lang="en-GB" sz="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All agreed to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swiftly </a:t>
            </a:r>
            <a:r>
              <a:rPr lang="en-GB" sz="24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execute previously sent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EIOs and MLA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requests</a:t>
            </a:r>
          </a:p>
          <a:p>
            <a:pPr marL="342900" lvl="0" indent="-342900">
              <a:buClr>
                <a:schemeClr val="accent2">
                  <a:lumMod val="75000"/>
                </a:schemeClr>
              </a:buClr>
              <a:buSzPct val="150000"/>
              <a:buFont typeface="Open Sans SemiBold" pitchFamily="2" charset="0"/>
              <a:buChar char="›"/>
            </a:pPr>
            <a:endParaRPr lang="en-GB" sz="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All agreed to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voluntarily share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as much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information</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as possible                                            based on Article 7 of the 2000 EU MLA Convention</a:t>
            </a:r>
          </a:p>
          <a:p>
            <a:pPr lvl="0">
              <a:buClr>
                <a:schemeClr val="accent2">
                  <a:lumMod val="75000"/>
                </a:schemeClr>
              </a:buClr>
              <a:buSzPct val="150000"/>
            </a:pPr>
            <a:endParaRPr lang="en-GB" sz="600" b="1"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Costs</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of cross-border cooperation were discussed</a:t>
            </a:r>
          </a:p>
        </p:txBody>
      </p:sp>
      <p:pic>
        <p:nvPicPr>
          <p:cNvPr id="4" name="Picture 3" descr="A paper with a letter on it&#10;&#10;Description automatically generated">
            <a:extLst>
              <a:ext uri="{FF2B5EF4-FFF2-40B4-BE49-F238E27FC236}">
                <a16:creationId xmlns:a16="http://schemas.microsoft.com/office/drawing/2014/main" id="{214D55D3-04A3-ACB2-46A2-75A978137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88" y="1430150"/>
            <a:ext cx="1608716" cy="1608716"/>
          </a:xfrm>
          <a:prstGeom prst="rect">
            <a:avLst/>
          </a:prstGeom>
        </p:spPr>
      </p:pic>
      <p:sp>
        <p:nvSpPr>
          <p:cNvPr id="2" name="Rectangle 1">
            <a:extLst>
              <a:ext uri="{FF2B5EF4-FFF2-40B4-BE49-F238E27FC236}">
                <a16:creationId xmlns:a16="http://schemas.microsoft.com/office/drawing/2014/main" id="{82D12611-BE82-4102-8B18-8955B9B1FAA8}"/>
              </a:ext>
            </a:extLst>
          </p:cNvPr>
          <p:cNvSpPr/>
          <p:nvPr/>
        </p:nvSpPr>
        <p:spPr>
          <a:xfrm>
            <a:off x="4535424" y="100584"/>
            <a:ext cx="960120" cy="813816"/>
          </a:xfrm>
          <a:prstGeom prst="rect">
            <a:avLst/>
          </a:prstGeom>
          <a:solidFill>
            <a:srgbClr val="CED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 name="Picture 4" descr="A close up of a logo&#10;&#10;Description automatically generated">
            <a:extLst>
              <a:ext uri="{FF2B5EF4-FFF2-40B4-BE49-F238E27FC236}">
                <a16:creationId xmlns:a16="http://schemas.microsoft.com/office/drawing/2014/main" id="{87C19663-CC6B-5303-1807-6621DE7F5F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21280" y="109728"/>
            <a:ext cx="1674904" cy="420959"/>
          </a:xfrm>
          <a:prstGeom prst="rect">
            <a:avLst/>
          </a:prstGeom>
        </p:spPr>
      </p:pic>
    </p:spTree>
    <p:extLst>
      <p:ext uri="{BB962C8B-B14F-4D97-AF65-F5344CB8AC3E}">
        <p14:creationId xmlns:p14="http://schemas.microsoft.com/office/powerpoint/2010/main" val="572610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27" presetClass="emph" presetSubtype="0" fill="remove" grpId="1" nodeType="withEffect">
                                  <p:stCondLst>
                                    <p:cond delay="500"/>
                                  </p:stCondLst>
                                  <p:childTnLst>
                                    <p:animClr clrSpc="rgb" dir="cw">
                                      <p:cBhvr override="childStyle">
                                        <p:cTn id="9" dur="250" autoRev="1" fill="remove"/>
                                        <p:tgtEl>
                                          <p:spTgt spid="10"/>
                                        </p:tgtEl>
                                        <p:attrNameLst>
                                          <p:attrName>style.color</p:attrName>
                                        </p:attrNameLst>
                                      </p:cBhvr>
                                      <p:to>
                                        <a:schemeClr val="accent2"/>
                                      </p:to>
                                    </p:animClr>
                                    <p:animClr clrSpc="rgb" dir="cw">
                                      <p:cBhvr>
                                        <p:cTn id="10" dur="250" autoRev="1" fill="remove"/>
                                        <p:tgtEl>
                                          <p:spTgt spid="10"/>
                                        </p:tgtEl>
                                        <p:attrNameLst>
                                          <p:attrName>fillcolor</p:attrName>
                                        </p:attrNameLst>
                                      </p:cBhvr>
                                      <p:to>
                                        <a:schemeClr val="accent2"/>
                                      </p:to>
                                    </p:animClr>
                                    <p:set>
                                      <p:cBhvr>
                                        <p:cTn id="11" dur="250" autoRev="1" fill="remove"/>
                                        <p:tgtEl>
                                          <p:spTgt spid="10"/>
                                        </p:tgtEl>
                                        <p:attrNameLst>
                                          <p:attrName>fill.type</p:attrName>
                                        </p:attrNameLst>
                                      </p:cBhvr>
                                      <p:to>
                                        <p:strVal val="solid"/>
                                      </p:to>
                                    </p:set>
                                    <p:set>
                                      <p:cBhvr>
                                        <p:cTn id="12" dur="250" autoRev="1" fill="remove"/>
                                        <p:tgtEl>
                                          <p:spTgt spid="10"/>
                                        </p:tgtEl>
                                        <p:attrNameLst>
                                          <p:attrName>fill.on</p:attrName>
                                        </p:attrNameLst>
                                      </p:cBhvr>
                                      <p:to>
                                        <p:strVal val="true"/>
                                      </p:to>
                                    </p:set>
                                  </p:childTnLst>
                                </p:cTn>
                              </p:par>
                              <p:par>
                                <p:cTn id="13" presetID="31" presetClass="entr" presetSubtype="0"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90"/>
                                          </p:val>
                                        </p:tav>
                                        <p:tav tm="100000">
                                          <p:val>
                                            <p:fltVal val="0"/>
                                          </p:val>
                                        </p:tav>
                                      </p:tavLst>
                                    </p:anim>
                                    <p:animEffect transition="in" filter="fade">
                                      <p:cBhvr>
                                        <p:cTn id="18" dur="500"/>
                                        <p:tgtEl>
                                          <p:spTgt spid="4"/>
                                        </p:tgtEl>
                                      </p:cBhvr>
                                    </p:animEffect>
                                  </p:childTnLst>
                                </p:cTn>
                              </p:par>
                            </p:childTnLst>
                          </p:cTn>
                        </p:par>
                        <p:par>
                          <p:cTn id="19" fill="hold">
                            <p:stCondLst>
                              <p:cond delay="1500"/>
                            </p:stCondLst>
                            <p:childTnLst>
                              <p:par>
                                <p:cTn id="20" presetID="22" presetClass="entr" presetSubtype="8" fill="hold" grpId="0" nodeType="afterEffect">
                                  <p:stCondLst>
                                    <p:cond delay="100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500"/>
                                        <p:tgtEl>
                                          <p:spTgt spid="12">
                                            <p:txEl>
                                              <p:pRg st="2" end="2"/>
                                            </p:txEl>
                                          </p:spTgt>
                                        </p:tgtEl>
                                      </p:cBhvr>
                                    </p:animEffect>
                                  </p:childTnLst>
                                </p:cTn>
                              </p:par>
                            </p:childTnLst>
                          </p:cTn>
                        </p:par>
                        <p:par>
                          <p:cTn id="23" fill="hold">
                            <p:stCondLst>
                              <p:cond delay="3000"/>
                            </p:stCondLst>
                            <p:childTnLst>
                              <p:par>
                                <p:cTn id="24" presetID="22" presetClass="entr" presetSubtype="8" fill="hold" grpId="0" nodeType="afterEffect">
                                  <p:stCondLst>
                                    <p:cond delay="1000"/>
                                  </p:stCondLst>
                                  <p:childTnLst>
                                    <p:set>
                                      <p:cBhvr>
                                        <p:cTn id="25" dur="1" fill="hold">
                                          <p:stCondLst>
                                            <p:cond delay="0"/>
                                          </p:stCondLst>
                                        </p:cTn>
                                        <p:tgtEl>
                                          <p:spTgt spid="12">
                                            <p:txEl>
                                              <p:pRg st="4" end="4"/>
                                            </p:txEl>
                                          </p:spTgt>
                                        </p:tgtEl>
                                        <p:attrNameLst>
                                          <p:attrName>style.visibility</p:attrName>
                                        </p:attrNameLst>
                                      </p:cBhvr>
                                      <p:to>
                                        <p:strVal val="visible"/>
                                      </p:to>
                                    </p:set>
                                    <p:animEffect transition="in" filter="wipe(left)">
                                      <p:cBhvr>
                                        <p:cTn id="26" dur="500"/>
                                        <p:tgtEl>
                                          <p:spTgt spid="12">
                                            <p:txEl>
                                              <p:pRg st="4" end="4"/>
                                            </p:txEl>
                                          </p:spTgt>
                                        </p:tgtEl>
                                      </p:cBhvr>
                                    </p:animEffect>
                                  </p:childTnLst>
                                </p:cTn>
                              </p:par>
                            </p:childTnLst>
                          </p:cTn>
                        </p:par>
                        <p:par>
                          <p:cTn id="27" fill="hold">
                            <p:stCondLst>
                              <p:cond delay="4500"/>
                            </p:stCondLst>
                            <p:childTnLst>
                              <p:par>
                                <p:cTn id="28" presetID="22" presetClass="entr" presetSubtype="8" fill="hold" grpId="0" nodeType="afterEffect">
                                  <p:stCondLst>
                                    <p:cond delay="1000"/>
                                  </p:stCondLst>
                                  <p:childTnLst>
                                    <p:set>
                                      <p:cBhvr>
                                        <p:cTn id="29" dur="1" fill="hold">
                                          <p:stCondLst>
                                            <p:cond delay="0"/>
                                          </p:stCondLst>
                                        </p:cTn>
                                        <p:tgtEl>
                                          <p:spTgt spid="12">
                                            <p:txEl>
                                              <p:pRg st="6" end="6"/>
                                            </p:txEl>
                                          </p:spTgt>
                                        </p:tgtEl>
                                        <p:attrNameLst>
                                          <p:attrName>style.visibility</p:attrName>
                                        </p:attrNameLst>
                                      </p:cBhvr>
                                      <p:to>
                                        <p:strVal val="visible"/>
                                      </p:to>
                                    </p:set>
                                    <p:animEffect transition="in" filter="wipe(left)">
                                      <p:cBhvr>
                                        <p:cTn id="30" dur="500"/>
                                        <p:tgtEl>
                                          <p:spTgt spid="12">
                                            <p:txEl>
                                              <p:pRg st="6" end="6"/>
                                            </p:txEl>
                                          </p:spTgt>
                                        </p:tgtEl>
                                      </p:cBhvr>
                                    </p:animEffect>
                                  </p:childTnLst>
                                </p:cTn>
                              </p:par>
                            </p:childTnLst>
                          </p:cTn>
                        </p:par>
                        <p:par>
                          <p:cTn id="31" fill="hold">
                            <p:stCondLst>
                              <p:cond delay="6000"/>
                            </p:stCondLst>
                            <p:childTnLst>
                              <p:par>
                                <p:cTn id="32" presetID="22" presetClass="entr" presetSubtype="8" fill="hold" grpId="0" nodeType="afterEffect">
                                  <p:stCondLst>
                                    <p:cond delay="1000"/>
                                  </p:stCondLst>
                                  <p:childTnLst>
                                    <p:set>
                                      <p:cBhvr>
                                        <p:cTn id="33" dur="1" fill="hold">
                                          <p:stCondLst>
                                            <p:cond delay="0"/>
                                          </p:stCondLst>
                                        </p:cTn>
                                        <p:tgtEl>
                                          <p:spTgt spid="12">
                                            <p:txEl>
                                              <p:pRg st="8" end="8"/>
                                            </p:txEl>
                                          </p:spTgt>
                                        </p:tgtEl>
                                        <p:attrNameLst>
                                          <p:attrName>style.visibility</p:attrName>
                                        </p:attrNameLst>
                                      </p:cBhvr>
                                      <p:to>
                                        <p:strVal val="visible"/>
                                      </p:to>
                                    </p:set>
                                    <p:animEffect transition="in" filter="wipe(left)">
                                      <p:cBhvr>
                                        <p:cTn id="34" dur="500"/>
                                        <p:tgtEl>
                                          <p:spTgt spid="12">
                                            <p:txEl>
                                              <p:pRg st="8" end="8"/>
                                            </p:txEl>
                                          </p:spTgt>
                                        </p:tgtEl>
                                      </p:cBhvr>
                                    </p:animEffect>
                                  </p:childTnLst>
                                </p:cTn>
                              </p:par>
                            </p:childTnLst>
                          </p:cTn>
                        </p:par>
                        <p:par>
                          <p:cTn id="35" fill="hold">
                            <p:stCondLst>
                              <p:cond delay="7500"/>
                            </p:stCondLst>
                            <p:childTnLst>
                              <p:par>
                                <p:cTn id="36" presetID="22" presetClass="entr" presetSubtype="8" fill="hold" grpId="0" nodeType="afterEffect">
                                  <p:stCondLst>
                                    <p:cond delay="1000"/>
                                  </p:stCondLst>
                                  <p:childTnLst>
                                    <p:set>
                                      <p:cBhvr>
                                        <p:cTn id="37" dur="1" fill="hold">
                                          <p:stCondLst>
                                            <p:cond delay="0"/>
                                          </p:stCondLst>
                                        </p:cTn>
                                        <p:tgtEl>
                                          <p:spTgt spid="12">
                                            <p:txEl>
                                              <p:pRg st="10" end="10"/>
                                            </p:txEl>
                                          </p:spTgt>
                                        </p:tgtEl>
                                        <p:attrNameLst>
                                          <p:attrName>style.visibility</p:attrName>
                                        </p:attrNameLst>
                                      </p:cBhvr>
                                      <p:to>
                                        <p:strVal val="visible"/>
                                      </p:to>
                                    </p:set>
                                    <p:animEffect transition="in" filter="wipe(left)">
                                      <p:cBhvr>
                                        <p:cTn id="38"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uiExpand="1" build="p" advAuto="200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2ECE2-3719-9492-CE71-ED701963D0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AE0BD5B-CF7C-C4C3-6BD2-1E343EC4D4B8}"/>
              </a:ext>
            </a:extLst>
          </p:cNvPr>
          <p:cNvSpPr/>
          <p:nvPr/>
        </p:nvSpPr>
        <p:spPr>
          <a:xfrm>
            <a:off x="0" y="0"/>
            <a:ext cx="12192000" cy="6858000"/>
          </a:xfrm>
          <a:prstGeom prst="rect">
            <a:avLst/>
          </a:prstGeom>
          <a:solidFill>
            <a:srgbClr val="04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4C609FC5-45A0-CC7A-4E2C-B0D675B1B844}"/>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a:extLst>
              <a:ext uri="{FF2B5EF4-FFF2-40B4-BE49-F238E27FC236}">
                <a16:creationId xmlns:a16="http://schemas.microsoft.com/office/drawing/2014/main" id="{2D0CCE55-25A3-A96F-C615-72979CB3DBD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3597167" y="2020686"/>
            <a:ext cx="4997665" cy="1198840"/>
          </a:xfrm>
          <a:prstGeom prst="rect">
            <a:avLst/>
          </a:prstGeom>
        </p:spPr>
      </p:pic>
      <p:pic>
        <p:nvPicPr>
          <p:cNvPr id="3" name="Picture 2" descr="A black and white logo&#10;&#10;Description automatically generated">
            <a:extLst>
              <a:ext uri="{FF2B5EF4-FFF2-40B4-BE49-F238E27FC236}">
                <a16:creationId xmlns:a16="http://schemas.microsoft.com/office/drawing/2014/main" id="{75DDEAD0-7BB9-07A1-1F55-A4C99D3C80F8}"/>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97167" y="3490165"/>
            <a:ext cx="4997665" cy="1345173"/>
          </a:xfrm>
          <a:prstGeom prst="rect">
            <a:avLst/>
          </a:prstGeom>
        </p:spPr>
      </p:pic>
    </p:spTree>
    <p:extLst>
      <p:ext uri="{BB962C8B-B14F-4D97-AF65-F5344CB8AC3E}">
        <p14:creationId xmlns:p14="http://schemas.microsoft.com/office/powerpoint/2010/main" val="2784610928"/>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04415-6CF2-FD7A-7780-78718B166BF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12970DF-DA88-44AE-C72F-BC8CB8D5D439}"/>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6FCB942E-D7ED-9D50-7510-C26E1D113B7D}"/>
              </a:ext>
            </a:extLst>
          </p:cNvPr>
          <p:cNvSpPr/>
          <p:nvPr/>
        </p:nvSpPr>
        <p:spPr>
          <a:xfrm>
            <a:off x="4460252" y="3793473"/>
            <a:ext cx="3271495" cy="822515"/>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pPr algn="ctr"/>
            <a:r>
              <a:rPr lang="en-GB" sz="4400" b="1" i="1" spc="60" dirty="0">
                <a:latin typeface="Calibri" panose="020F0502020204030204" pitchFamily="34" charset="0"/>
                <a:ea typeface="Calibri" panose="020F0502020204030204" pitchFamily="34" charset="0"/>
                <a:cs typeface="Calibri" panose="020F0502020204030204" pitchFamily="34" charset="0"/>
              </a:rPr>
              <a:t>QUESTION 2</a:t>
            </a:r>
            <a:endParaRPr lang="en-BE" sz="4400" b="1" i="1" spc="6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blue circle with a white question mark in it&#10;&#10;Description automatically generated">
            <a:extLst>
              <a:ext uri="{FF2B5EF4-FFF2-40B4-BE49-F238E27FC236}">
                <a16:creationId xmlns:a16="http://schemas.microsoft.com/office/drawing/2014/main" id="{EF23EDFA-0D49-4E00-2EDC-C9658C722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93" y="1640460"/>
            <a:ext cx="2153013" cy="2153013"/>
          </a:xfrm>
          <a:prstGeom prst="rect">
            <a:avLst/>
          </a:prstGeom>
        </p:spPr>
      </p:pic>
    </p:spTree>
    <p:extLst>
      <p:ext uri="{BB962C8B-B14F-4D97-AF65-F5344CB8AC3E}">
        <p14:creationId xmlns:p14="http://schemas.microsoft.com/office/powerpoint/2010/main" val="1136536462"/>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par>
                                <p:cTn id="11" presetID="27" presetClass="emph" presetSubtype="0" fill="remove" grpId="1" nodeType="withEffect">
                                  <p:stCondLst>
                                    <p:cond delay="250"/>
                                  </p:stCondLst>
                                  <p:childTnLst>
                                    <p:animClr clrSpc="rgb" dir="cw">
                                      <p:cBhvr override="childStyle">
                                        <p:cTn id="12" dur="250" autoRev="1" fill="remove"/>
                                        <p:tgtEl>
                                          <p:spTgt spid="13"/>
                                        </p:tgtEl>
                                        <p:attrNameLst>
                                          <p:attrName>style.color</p:attrName>
                                        </p:attrNameLst>
                                      </p:cBhvr>
                                      <p:to>
                                        <a:schemeClr val="accent2"/>
                                      </p:to>
                                    </p:animClr>
                                    <p:animClr clrSpc="rgb" dir="cw">
                                      <p:cBhvr>
                                        <p:cTn id="13" dur="250" autoRev="1" fill="remove"/>
                                        <p:tgtEl>
                                          <p:spTgt spid="13"/>
                                        </p:tgtEl>
                                        <p:attrNameLst>
                                          <p:attrName>fillcolor</p:attrName>
                                        </p:attrNameLst>
                                      </p:cBhvr>
                                      <p:to>
                                        <a:schemeClr val="accent2"/>
                                      </p:to>
                                    </p:animClr>
                                    <p:set>
                                      <p:cBhvr>
                                        <p:cTn id="14" dur="250" autoRev="1" fill="remove"/>
                                        <p:tgtEl>
                                          <p:spTgt spid="13"/>
                                        </p:tgtEl>
                                        <p:attrNameLst>
                                          <p:attrName>fill.type</p:attrName>
                                        </p:attrNameLst>
                                      </p:cBhvr>
                                      <p:to>
                                        <p:strVal val="solid"/>
                                      </p:to>
                                    </p:set>
                                    <p:set>
                                      <p:cBhvr>
                                        <p:cTn id="15" dur="250" autoRev="1" fill="remove"/>
                                        <p:tgtEl>
                                          <p:spTgt spid="13"/>
                                        </p:tgtEl>
                                        <p:attrNameLst>
                                          <p:attrName>fill.on</p:attrName>
                                        </p:attrNameLst>
                                      </p:cBhvr>
                                      <p:to>
                                        <p:strVal val="true"/>
                                      </p:to>
                                    </p:set>
                                  </p:childTnLst>
                                </p:cTn>
                              </p:par>
                              <p:par>
                                <p:cTn id="16" presetID="49" presetClass="entr" presetSubtype="0" decel="10000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DCE38-AD65-3AE4-F481-CF3FBB464CE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1F0B06C-A051-ADEC-F2F7-2F1ED0894453}"/>
              </a:ext>
            </a:extLst>
          </p:cNvPr>
          <p:cNvSpPr txBox="1"/>
          <p:nvPr/>
        </p:nvSpPr>
        <p:spPr>
          <a:xfrm>
            <a:off x="1587851" y="500999"/>
            <a:ext cx="9522233" cy="169277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Cross-border</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cooperation is expensive.</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lang="en-GB" sz="3600" b="1" dirty="0">
                <a:solidFill>
                  <a:srgbClr val="156082"/>
                </a:solidFill>
                <a:latin typeface="Calibri" panose="020F0502020204030204" pitchFamily="34" charset="0"/>
                <a:ea typeface="Calibri" panose="020F0502020204030204" pitchFamily="34" charset="0"/>
                <a:cs typeface="Calibri" panose="020F0502020204030204" pitchFamily="34" charset="0"/>
              </a:rPr>
              <a:t>How can JIT parties finance the costs?</a:t>
            </a:r>
            <a:endPar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endParaRPr lang="en-GB" sz="3200" dirty="0">
              <a:solidFill>
                <a:srgbClr val="156082"/>
              </a:solidFill>
              <a:latin typeface="Open Sans" pitchFamily="2" charset="0"/>
              <a:ea typeface="Open Sans" pitchFamily="2" charset="0"/>
              <a:cs typeface="Open Sans" pitchFamily="2" charset="0"/>
            </a:endParaRPr>
          </a:p>
        </p:txBody>
      </p:sp>
      <p:pic>
        <p:nvPicPr>
          <p:cNvPr id="2" name="Picture 1" descr="A blue circle with a white question mark in it&#10;&#10;Description automatically generated">
            <a:extLst>
              <a:ext uri="{FF2B5EF4-FFF2-40B4-BE49-F238E27FC236}">
                <a16:creationId xmlns:a16="http://schemas.microsoft.com/office/drawing/2014/main" id="{93B792DC-251A-6B81-1448-B03E94BED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grpSp>
        <p:nvGrpSpPr>
          <p:cNvPr id="15" name="Group 14">
            <a:extLst>
              <a:ext uri="{FF2B5EF4-FFF2-40B4-BE49-F238E27FC236}">
                <a16:creationId xmlns:a16="http://schemas.microsoft.com/office/drawing/2014/main" id="{933C09A1-A650-CB66-DADA-3C7A28CFEAAA}"/>
              </a:ext>
            </a:extLst>
          </p:cNvPr>
          <p:cNvGrpSpPr/>
          <p:nvPr/>
        </p:nvGrpSpPr>
        <p:grpSpPr>
          <a:xfrm>
            <a:off x="635175" y="2528923"/>
            <a:ext cx="10832750" cy="743126"/>
            <a:chOff x="571675" y="2428302"/>
            <a:chExt cx="10832750" cy="743126"/>
          </a:xfrm>
        </p:grpSpPr>
        <p:grpSp>
          <p:nvGrpSpPr>
            <p:cNvPr id="12" name="Group 11">
              <a:extLst>
                <a:ext uri="{FF2B5EF4-FFF2-40B4-BE49-F238E27FC236}">
                  <a16:creationId xmlns:a16="http://schemas.microsoft.com/office/drawing/2014/main" id="{7104A3AB-6A76-AB19-0D7A-E5971C533301}"/>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0BC0C1CD-A68A-E68E-7093-139AA4330FC0}"/>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2693EC0E-C462-7270-409D-1D0D3A4C7890}"/>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C69D91A3-DBB6-7FE9-B087-4BDC72B60487}"/>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Decide not to cooperate due to significant costs</a:t>
              </a:r>
            </a:p>
          </p:txBody>
        </p:sp>
      </p:grpSp>
      <p:grpSp>
        <p:nvGrpSpPr>
          <p:cNvPr id="9" name="Group 8">
            <a:extLst>
              <a:ext uri="{FF2B5EF4-FFF2-40B4-BE49-F238E27FC236}">
                <a16:creationId xmlns:a16="http://schemas.microsoft.com/office/drawing/2014/main" id="{67B5EF18-599E-6C55-018A-411F70A36582}"/>
              </a:ext>
            </a:extLst>
          </p:cNvPr>
          <p:cNvGrpSpPr/>
          <p:nvPr/>
        </p:nvGrpSpPr>
        <p:grpSpPr>
          <a:xfrm>
            <a:off x="635175" y="3471716"/>
            <a:ext cx="10832750" cy="735756"/>
            <a:chOff x="571675" y="2440742"/>
            <a:chExt cx="10832750" cy="735756"/>
          </a:xfrm>
        </p:grpSpPr>
        <p:grpSp>
          <p:nvGrpSpPr>
            <p:cNvPr id="21" name="Group 20">
              <a:extLst>
                <a:ext uri="{FF2B5EF4-FFF2-40B4-BE49-F238E27FC236}">
                  <a16:creationId xmlns:a16="http://schemas.microsoft.com/office/drawing/2014/main" id="{C63EA6F0-0CB8-D9EF-97EF-4E5340835042}"/>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CE50D9BE-437F-2F7A-0D83-79D61C93E853}"/>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05663940-C3A2-7610-727D-D2F3104E3C2A}"/>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0A253276-3B3C-F241-0451-82E49DF2DCC1}"/>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Apply for JIT funding provided by Eurojust</a:t>
              </a:r>
            </a:p>
          </p:txBody>
        </p:sp>
      </p:grpSp>
      <p:grpSp>
        <p:nvGrpSpPr>
          <p:cNvPr id="25" name="Group 24">
            <a:extLst>
              <a:ext uri="{FF2B5EF4-FFF2-40B4-BE49-F238E27FC236}">
                <a16:creationId xmlns:a16="http://schemas.microsoft.com/office/drawing/2014/main" id="{8B217D22-D70B-DACD-AD33-412F2156AFED}"/>
              </a:ext>
            </a:extLst>
          </p:cNvPr>
          <p:cNvGrpSpPr/>
          <p:nvPr/>
        </p:nvGrpSpPr>
        <p:grpSpPr>
          <a:xfrm>
            <a:off x="635175" y="4406589"/>
            <a:ext cx="10832750" cy="735756"/>
            <a:chOff x="571675" y="2440742"/>
            <a:chExt cx="10832750" cy="735756"/>
          </a:xfrm>
        </p:grpSpPr>
        <p:grpSp>
          <p:nvGrpSpPr>
            <p:cNvPr id="26" name="Group 25">
              <a:extLst>
                <a:ext uri="{FF2B5EF4-FFF2-40B4-BE49-F238E27FC236}">
                  <a16:creationId xmlns:a16="http://schemas.microsoft.com/office/drawing/2014/main" id="{7231506E-8765-81ED-9D84-0A5438FD2D95}"/>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C8A3313F-6B27-DD26-13F5-5669DC7C94B2}"/>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25C7AD91-03B0-0975-3D95-28E8DAB34D3E}"/>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76EC5C3C-FBDF-1A9B-7FA1-FB73D1304D19}"/>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If not done yet, explore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funding options provided by Europol</a:t>
              </a:r>
            </a:p>
          </p:txBody>
        </p:sp>
      </p:grpSp>
      <p:grpSp>
        <p:nvGrpSpPr>
          <p:cNvPr id="30" name="Group 29">
            <a:extLst>
              <a:ext uri="{FF2B5EF4-FFF2-40B4-BE49-F238E27FC236}">
                <a16:creationId xmlns:a16="http://schemas.microsoft.com/office/drawing/2014/main" id="{FE112074-B1DB-0A0E-02F8-44BDC4E5D9A6}"/>
              </a:ext>
            </a:extLst>
          </p:cNvPr>
          <p:cNvGrpSpPr/>
          <p:nvPr/>
        </p:nvGrpSpPr>
        <p:grpSpPr>
          <a:xfrm>
            <a:off x="635175" y="5342484"/>
            <a:ext cx="11369256" cy="735756"/>
            <a:chOff x="571675" y="2440742"/>
            <a:chExt cx="11369256" cy="735756"/>
          </a:xfrm>
        </p:grpSpPr>
        <p:grpSp>
          <p:nvGrpSpPr>
            <p:cNvPr id="31" name="Group 30">
              <a:extLst>
                <a:ext uri="{FF2B5EF4-FFF2-40B4-BE49-F238E27FC236}">
                  <a16:creationId xmlns:a16="http://schemas.microsoft.com/office/drawing/2014/main" id="{B3ACD7C4-CAA9-E986-3EEC-5EB5DB9B7DE9}"/>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43CA3F94-1E42-D06C-3A47-56544F1EC17F}"/>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1A4B69C0-C597-4C27-8EA3-2CDB6B58EE72}"/>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0EAC97F6-CFDA-93AA-B3CD-ED35EBF3D2ED}"/>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Send a request to the European Commission</a:t>
              </a:r>
            </a:p>
          </p:txBody>
        </p:sp>
      </p:grpSp>
    </p:spTree>
    <p:extLst>
      <p:ext uri="{BB962C8B-B14F-4D97-AF65-F5344CB8AC3E}">
        <p14:creationId xmlns:p14="http://schemas.microsoft.com/office/powerpoint/2010/main" val="25227359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par>
                          <p:cTn id="11" fill="hold">
                            <p:stCondLst>
                              <p:cond delay="500"/>
                            </p:stCondLst>
                            <p:childTnLst>
                              <p:par>
                                <p:cTn id="12" presetID="42" presetClass="entr" presetSubtype="0" fill="hold" nodeType="afterEffect">
                                  <p:stCondLst>
                                    <p:cond delay="10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42" presetClass="entr" presetSubtype="0" fill="hold" nodeType="afterEffect">
                                  <p:stCondLst>
                                    <p:cond delay="10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10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anim calcmode="lin" valueType="num">
                                      <p:cBhvr>
                                        <p:cTn id="33" dur="500" fill="hold"/>
                                        <p:tgtEl>
                                          <p:spTgt spid="30"/>
                                        </p:tgtEl>
                                        <p:attrNameLst>
                                          <p:attrName>ppt_x</p:attrName>
                                        </p:attrNameLst>
                                      </p:cBhvr>
                                      <p:tavLst>
                                        <p:tav tm="0">
                                          <p:val>
                                            <p:strVal val="#ppt_x"/>
                                          </p:val>
                                        </p:tav>
                                        <p:tav tm="100000">
                                          <p:val>
                                            <p:strVal val="#ppt_x"/>
                                          </p:val>
                                        </p:tav>
                                      </p:tavLst>
                                    </p:anim>
                                    <p:anim calcmode="lin" valueType="num">
                                      <p:cBhvr>
                                        <p:cTn id="34"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dvAuto="200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9BD94-BB62-9D0D-7B65-DAB471BA471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378F35-6AE2-2431-3119-D2EF3755E0AA}"/>
              </a:ext>
            </a:extLst>
          </p:cNvPr>
          <p:cNvSpPr txBox="1"/>
          <p:nvPr/>
        </p:nvSpPr>
        <p:spPr>
          <a:xfrm>
            <a:off x="1587851" y="500999"/>
            <a:ext cx="9522233" cy="169277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Cross-border</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cooperation is expensive.</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lang="en-GB" sz="3600" b="1" dirty="0">
                <a:solidFill>
                  <a:srgbClr val="156082"/>
                </a:solidFill>
                <a:latin typeface="Calibri" panose="020F0502020204030204" pitchFamily="34" charset="0"/>
                <a:ea typeface="Calibri" panose="020F0502020204030204" pitchFamily="34" charset="0"/>
                <a:cs typeface="Calibri" panose="020F0502020204030204" pitchFamily="34" charset="0"/>
              </a:rPr>
              <a:t>How can JIT parties finance the costs?</a:t>
            </a:r>
            <a:endPar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endParaRPr lang="en-GB" sz="3200" dirty="0">
              <a:solidFill>
                <a:srgbClr val="156082"/>
              </a:solidFill>
              <a:latin typeface="Open Sans" pitchFamily="2" charset="0"/>
              <a:ea typeface="Open Sans" pitchFamily="2" charset="0"/>
              <a:cs typeface="Open Sans" pitchFamily="2" charset="0"/>
            </a:endParaRPr>
          </a:p>
        </p:txBody>
      </p:sp>
      <p:pic>
        <p:nvPicPr>
          <p:cNvPr id="2" name="Picture 1" descr="A blue circle with a white question mark in it&#10;&#10;Description automatically generated">
            <a:extLst>
              <a:ext uri="{FF2B5EF4-FFF2-40B4-BE49-F238E27FC236}">
                <a16:creationId xmlns:a16="http://schemas.microsoft.com/office/drawing/2014/main" id="{8C26DFFE-C8C1-27C0-5C12-10BBB4913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grpSp>
        <p:nvGrpSpPr>
          <p:cNvPr id="15" name="Group 14">
            <a:extLst>
              <a:ext uri="{FF2B5EF4-FFF2-40B4-BE49-F238E27FC236}">
                <a16:creationId xmlns:a16="http://schemas.microsoft.com/office/drawing/2014/main" id="{E8AC3883-AE3C-27AB-D17F-0BC433DAF9AE}"/>
              </a:ext>
            </a:extLst>
          </p:cNvPr>
          <p:cNvGrpSpPr/>
          <p:nvPr/>
        </p:nvGrpSpPr>
        <p:grpSpPr>
          <a:xfrm>
            <a:off x="635175" y="2528923"/>
            <a:ext cx="10832750" cy="743126"/>
            <a:chOff x="571675" y="2428302"/>
            <a:chExt cx="10832750" cy="743126"/>
          </a:xfrm>
        </p:grpSpPr>
        <p:grpSp>
          <p:nvGrpSpPr>
            <p:cNvPr id="12" name="Group 11">
              <a:extLst>
                <a:ext uri="{FF2B5EF4-FFF2-40B4-BE49-F238E27FC236}">
                  <a16:creationId xmlns:a16="http://schemas.microsoft.com/office/drawing/2014/main" id="{456C6AB6-210E-37CC-228C-5824C053641E}"/>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47F61244-DEC8-67B4-2B14-CD1902C44B42}"/>
                  </a:ext>
                </a:extLst>
              </p:cNvPr>
              <p:cNvSpPr/>
              <p:nvPr/>
            </p:nvSpPr>
            <p:spPr>
              <a:xfrm>
                <a:off x="228950" y="2817344"/>
                <a:ext cx="685449" cy="694270"/>
              </a:xfrm>
              <a:prstGeom prst="ellipse">
                <a:avLst/>
              </a:prstGeom>
              <a:solidFill>
                <a:srgbClr val="D7DDE1"/>
              </a:solidFill>
              <a:ln>
                <a:solidFill>
                  <a:srgbClr val="CFD7DB"/>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62B64468-7FE5-CDC2-72C3-CADE39FBE910}"/>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9A57BC22-C9E3-13FA-32D8-5B8A1BF0BF26}"/>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Decide not to cooperate due to significant costs</a:t>
              </a:r>
            </a:p>
          </p:txBody>
        </p:sp>
      </p:grpSp>
      <p:grpSp>
        <p:nvGrpSpPr>
          <p:cNvPr id="9" name="Group 8">
            <a:extLst>
              <a:ext uri="{FF2B5EF4-FFF2-40B4-BE49-F238E27FC236}">
                <a16:creationId xmlns:a16="http://schemas.microsoft.com/office/drawing/2014/main" id="{143D7351-E0B3-9F9F-BF8C-8301C28DBF3C}"/>
              </a:ext>
            </a:extLst>
          </p:cNvPr>
          <p:cNvGrpSpPr/>
          <p:nvPr/>
        </p:nvGrpSpPr>
        <p:grpSpPr>
          <a:xfrm>
            <a:off x="635175" y="3471716"/>
            <a:ext cx="10832750" cy="735756"/>
            <a:chOff x="571675" y="2440742"/>
            <a:chExt cx="10832750" cy="735756"/>
          </a:xfrm>
        </p:grpSpPr>
        <p:grpSp>
          <p:nvGrpSpPr>
            <p:cNvPr id="21" name="Group 20">
              <a:extLst>
                <a:ext uri="{FF2B5EF4-FFF2-40B4-BE49-F238E27FC236}">
                  <a16:creationId xmlns:a16="http://schemas.microsoft.com/office/drawing/2014/main" id="{2FED1FF0-96F7-FD2A-083C-D81E6C7EC237}"/>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C6CB084A-7BE8-D544-C2C3-57E9F92C2E4F}"/>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92B95358-FE2B-ECC5-CFA5-26FE9C049698}"/>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0905DEF9-1437-7905-B78D-D0CA3DB93AAB}"/>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Apply for JIT funding provided by Eurojust</a:t>
              </a:r>
            </a:p>
          </p:txBody>
        </p:sp>
      </p:grpSp>
      <p:grpSp>
        <p:nvGrpSpPr>
          <p:cNvPr id="25" name="Group 24">
            <a:extLst>
              <a:ext uri="{FF2B5EF4-FFF2-40B4-BE49-F238E27FC236}">
                <a16:creationId xmlns:a16="http://schemas.microsoft.com/office/drawing/2014/main" id="{15B64FA6-D511-D88F-A1BC-5F7728053029}"/>
              </a:ext>
            </a:extLst>
          </p:cNvPr>
          <p:cNvGrpSpPr/>
          <p:nvPr/>
        </p:nvGrpSpPr>
        <p:grpSpPr>
          <a:xfrm>
            <a:off x="635175" y="4406589"/>
            <a:ext cx="10832750" cy="735756"/>
            <a:chOff x="571675" y="2440742"/>
            <a:chExt cx="10832750" cy="735756"/>
          </a:xfrm>
        </p:grpSpPr>
        <p:grpSp>
          <p:nvGrpSpPr>
            <p:cNvPr id="26" name="Group 25">
              <a:extLst>
                <a:ext uri="{FF2B5EF4-FFF2-40B4-BE49-F238E27FC236}">
                  <a16:creationId xmlns:a16="http://schemas.microsoft.com/office/drawing/2014/main" id="{C8C81C55-21C4-1238-9D7C-BC3386880A84}"/>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BE546A3B-5B6E-7329-E7DA-9A72810C0AE1}"/>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55CBFB1D-9BC5-E30D-05AD-BE5F7AB474B4}"/>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E98A23C8-91D3-630E-C9D5-DB2ECD5D73FD}"/>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Explore funding options provided by Europol</a:t>
              </a:r>
            </a:p>
          </p:txBody>
        </p:sp>
      </p:grpSp>
      <p:grpSp>
        <p:nvGrpSpPr>
          <p:cNvPr id="30" name="Group 29">
            <a:extLst>
              <a:ext uri="{FF2B5EF4-FFF2-40B4-BE49-F238E27FC236}">
                <a16:creationId xmlns:a16="http://schemas.microsoft.com/office/drawing/2014/main" id="{C7D1583A-6DD2-0FA7-D9D9-7DD46E048520}"/>
              </a:ext>
            </a:extLst>
          </p:cNvPr>
          <p:cNvGrpSpPr/>
          <p:nvPr/>
        </p:nvGrpSpPr>
        <p:grpSpPr>
          <a:xfrm>
            <a:off x="635175" y="5342484"/>
            <a:ext cx="11369256" cy="735756"/>
            <a:chOff x="571675" y="2440742"/>
            <a:chExt cx="11369256" cy="735756"/>
          </a:xfrm>
        </p:grpSpPr>
        <p:grpSp>
          <p:nvGrpSpPr>
            <p:cNvPr id="31" name="Group 30">
              <a:extLst>
                <a:ext uri="{FF2B5EF4-FFF2-40B4-BE49-F238E27FC236}">
                  <a16:creationId xmlns:a16="http://schemas.microsoft.com/office/drawing/2014/main" id="{BEBCD1FC-4FA8-16BB-76D2-36FAB8F3B7E9}"/>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DD93AB17-F359-50EC-1EC4-FE77BB43F28A}"/>
                  </a:ext>
                </a:extLst>
              </p:cNvPr>
              <p:cNvSpPr/>
              <p:nvPr/>
            </p:nvSpPr>
            <p:spPr>
              <a:xfrm>
                <a:off x="228950" y="2817344"/>
                <a:ext cx="685449" cy="694270"/>
              </a:xfrm>
              <a:prstGeom prst="ellipse">
                <a:avLst/>
              </a:prstGeom>
              <a:solidFill>
                <a:srgbClr val="D7DDE1"/>
              </a:solidFill>
              <a:ln>
                <a:solidFill>
                  <a:srgbClr val="CFD7DB"/>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FEF36066-5CD8-1A7B-8A6B-28D98AAFCF43}"/>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A4473435-EAD1-B247-A721-6D5012EB1E00}"/>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Send a request to the European Commission</a:t>
              </a:r>
            </a:p>
          </p:txBody>
        </p:sp>
      </p:grpSp>
    </p:spTree>
    <p:extLst>
      <p:ext uri="{BB962C8B-B14F-4D97-AF65-F5344CB8AC3E}">
        <p14:creationId xmlns:p14="http://schemas.microsoft.com/office/powerpoint/2010/main" val="25833319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dvAuto="200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50B9B-47C3-1403-F7FC-B827A78CFFC6}"/>
            </a:ext>
          </a:extLst>
        </p:cNvPr>
        <p:cNvGrpSpPr/>
        <p:nvPr/>
      </p:nvGrpSpPr>
      <p:grpSpPr>
        <a:xfrm>
          <a:off x="0" y="0"/>
          <a:ext cx="0" cy="0"/>
          <a:chOff x="0" y="0"/>
          <a:chExt cx="0" cy="0"/>
        </a:xfrm>
      </p:grpSpPr>
      <p:sp>
        <p:nvSpPr>
          <p:cNvPr id="7" name="Circle: Hollow 6">
            <a:extLst>
              <a:ext uri="{FF2B5EF4-FFF2-40B4-BE49-F238E27FC236}">
                <a16:creationId xmlns:a16="http://schemas.microsoft.com/office/drawing/2014/main" id="{5A4B08C4-3D28-14CA-0E03-72A4E1511701}"/>
              </a:ext>
            </a:extLst>
          </p:cNvPr>
          <p:cNvSpPr/>
          <p:nvPr/>
        </p:nvSpPr>
        <p:spPr>
          <a:xfrm>
            <a:off x="3549609" y="281354"/>
            <a:ext cx="5092781" cy="5092781"/>
          </a:xfrm>
          <a:prstGeom prst="donut">
            <a:avLst/>
          </a:prstGeom>
          <a:gradFill flip="none" rotWithShape="1">
            <a:gsLst>
              <a:gs pos="8000">
                <a:schemeClr val="accent1">
                  <a:lumMod val="5000"/>
                  <a:lumOff val="95000"/>
                  <a:alpha val="0"/>
                </a:schemeClr>
              </a:gs>
              <a:gs pos="100000">
                <a:srgbClr val="F3D46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600">
              <a:solidFill>
                <a:schemeClr val="tx1"/>
              </a:solidFill>
            </a:endParaRPr>
          </a:p>
        </p:txBody>
      </p:sp>
      <p:sp>
        <p:nvSpPr>
          <p:cNvPr id="8" name="Circle: Hollow 7">
            <a:extLst>
              <a:ext uri="{FF2B5EF4-FFF2-40B4-BE49-F238E27FC236}">
                <a16:creationId xmlns:a16="http://schemas.microsoft.com/office/drawing/2014/main" id="{4D2956EE-54A7-F33C-9F65-5B4E8AAA2890}"/>
              </a:ext>
            </a:extLst>
          </p:cNvPr>
          <p:cNvSpPr/>
          <p:nvPr/>
        </p:nvSpPr>
        <p:spPr>
          <a:xfrm>
            <a:off x="4353881" y="1085626"/>
            <a:ext cx="3484235" cy="3484235"/>
          </a:xfrm>
          <a:prstGeom prst="donut">
            <a:avLst/>
          </a:prstGeom>
          <a:gradFill flip="none" rotWithShape="1">
            <a:gsLst>
              <a:gs pos="8000">
                <a:schemeClr val="accent1">
                  <a:lumMod val="5000"/>
                  <a:lumOff val="95000"/>
                  <a:alpha val="0"/>
                </a:schemeClr>
              </a:gs>
              <a:gs pos="100000">
                <a:srgbClr val="F3D46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600">
              <a:solidFill>
                <a:schemeClr val="tx1"/>
              </a:solidFill>
            </a:endParaRPr>
          </a:p>
        </p:txBody>
      </p:sp>
      <p:sp>
        <p:nvSpPr>
          <p:cNvPr id="9" name="Rectangle 8">
            <a:extLst>
              <a:ext uri="{FF2B5EF4-FFF2-40B4-BE49-F238E27FC236}">
                <a16:creationId xmlns:a16="http://schemas.microsoft.com/office/drawing/2014/main" id="{D8680BC3-6639-8AF2-6E10-2FE4354D0A76}"/>
              </a:ext>
            </a:extLst>
          </p:cNvPr>
          <p:cNvSpPr/>
          <p:nvPr/>
        </p:nvSpPr>
        <p:spPr>
          <a:xfrm>
            <a:off x="4526359" y="5115665"/>
            <a:ext cx="3139281"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JIT AGREEMENT</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logo with yellow lines around it&#10;&#10;Description automatically generated">
            <a:extLst>
              <a:ext uri="{FF2B5EF4-FFF2-40B4-BE49-F238E27FC236}">
                <a16:creationId xmlns:a16="http://schemas.microsoft.com/office/drawing/2014/main" id="{C084DC98-6F70-C550-385C-CBB7B0805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155" y="705174"/>
            <a:ext cx="4253688" cy="4253688"/>
          </a:xfrm>
          <a:prstGeom prst="rect">
            <a:avLst/>
          </a:prstGeom>
        </p:spPr>
      </p:pic>
    </p:spTree>
    <p:extLst>
      <p:ext uri="{BB962C8B-B14F-4D97-AF65-F5344CB8AC3E}">
        <p14:creationId xmlns:p14="http://schemas.microsoft.com/office/powerpoint/2010/main" val="3921642223"/>
      </p:ext>
    </p:extLst>
  </p:cSld>
  <p:clrMapOvr>
    <a:masterClrMapping/>
  </p:clrMapOvr>
  <mc:AlternateContent xmlns:mc="http://schemas.openxmlformats.org/markup-compatibility/2006" xmlns:p14="http://schemas.microsoft.com/office/powerpoint/2010/main">
    <mc:Choice Requires="p14">
      <p:transition spd="slow" p14:dur="800" advClick="0" advTm="1000">
        <p14:flythrough/>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53" presetClass="entr" presetSubtype="16" fill="hold" grpId="2"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6" presetClass="emph" presetSubtype="0" fill="hold" grpId="0" nodeType="withEffect">
                                  <p:stCondLst>
                                    <p:cond delay="500"/>
                                  </p:stCondLst>
                                  <p:childTnLst>
                                    <p:animScale>
                                      <p:cBhvr>
                                        <p:cTn id="17" dur="1250" fill="hold"/>
                                        <p:tgtEl>
                                          <p:spTgt spid="7"/>
                                        </p:tgtEl>
                                      </p:cBhvr>
                                      <p:by x="150000" y="150000"/>
                                    </p:animScale>
                                  </p:childTnLst>
                                </p:cTn>
                              </p:par>
                              <p:par>
                                <p:cTn id="18" presetID="10" presetClass="exit" presetSubtype="0" fill="hold" grpId="1" nodeType="withEffect">
                                  <p:stCondLst>
                                    <p:cond delay="750"/>
                                  </p:stCondLst>
                                  <p:childTnLst>
                                    <p:animEffect transition="out" filter="fad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par>
                                <p:cTn id="21" presetID="18" presetClass="entr" presetSubtype="12" fill="hold" grpId="0" nodeType="with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par>
                                <p:cTn id="24" presetID="27" presetClass="emph" presetSubtype="0" fill="remove" grpId="1" nodeType="withEffect">
                                  <p:stCondLst>
                                    <p:cond delay="500"/>
                                  </p:stCondLst>
                                  <p:childTnLst>
                                    <p:animClr clrSpc="rgb" dir="cw">
                                      <p:cBhvr override="childStyle">
                                        <p:cTn id="25" dur="250" autoRev="1" fill="remove"/>
                                        <p:tgtEl>
                                          <p:spTgt spid="9"/>
                                        </p:tgtEl>
                                        <p:attrNameLst>
                                          <p:attrName>style.color</p:attrName>
                                        </p:attrNameLst>
                                      </p:cBhvr>
                                      <p:to>
                                        <a:schemeClr val="accent2"/>
                                      </p:to>
                                    </p:animClr>
                                    <p:animClr clrSpc="rgb" dir="cw">
                                      <p:cBhvr>
                                        <p:cTn id="26" dur="250" autoRev="1" fill="remove"/>
                                        <p:tgtEl>
                                          <p:spTgt spid="9"/>
                                        </p:tgtEl>
                                        <p:attrNameLst>
                                          <p:attrName>fillcolor</p:attrName>
                                        </p:attrNameLst>
                                      </p:cBhvr>
                                      <p:to>
                                        <a:schemeClr val="accent2"/>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cTn>
                              </p:par>
                              <p:par>
                                <p:cTn id="29" presetID="53" presetClass="entr" presetSubtype="16" fill="hold" grpId="2"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6" presetClass="emph" presetSubtype="0" fill="hold" grpId="0" nodeType="withEffect">
                                  <p:stCondLst>
                                    <p:cond delay="500"/>
                                  </p:stCondLst>
                                  <p:childTnLst>
                                    <p:animScale>
                                      <p:cBhvr>
                                        <p:cTn id="35" dur="1250" fill="hold"/>
                                        <p:tgtEl>
                                          <p:spTgt spid="8"/>
                                        </p:tgtEl>
                                      </p:cBhvr>
                                      <p:by x="150000" y="150000"/>
                                    </p:animScale>
                                  </p:childTnLst>
                                </p:cTn>
                              </p:par>
                              <p:par>
                                <p:cTn id="36" presetID="10" presetClass="exit" presetSubtype="0" fill="hold" grpId="1" nodeType="withEffect">
                                  <p:stCondLst>
                                    <p:cond delay="750"/>
                                  </p:stCondLst>
                                  <p:childTnLst>
                                    <p:animEffect transition="out" filter="fade">
                                      <p:cBhvr>
                                        <p:cTn id="37" dur="1000"/>
                                        <p:tgtEl>
                                          <p:spTgt spid="8"/>
                                        </p:tgtEl>
                                      </p:cBhvr>
                                    </p:animEffect>
                                    <p:set>
                                      <p:cBhvr>
                                        <p:cTn id="3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8" grpId="2"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BD9996-6E71-C74A-9506-746D1B4F0360}"/>
              </a:ext>
            </a:extLst>
          </p:cNvPr>
          <p:cNvSpPr/>
          <p:nvPr/>
        </p:nvSpPr>
        <p:spPr>
          <a:xfrm>
            <a:off x="0" y="0"/>
            <a:ext cx="12192000" cy="6858000"/>
          </a:xfrm>
          <a:prstGeom prst="rect">
            <a:avLst/>
          </a:prstGeom>
          <a:solidFill>
            <a:srgbClr val="04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1F7E05EE-AA6A-94B3-3687-1A610DA9F11B}"/>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a:extLst>
              <a:ext uri="{FF2B5EF4-FFF2-40B4-BE49-F238E27FC236}">
                <a16:creationId xmlns:a16="http://schemas.microsoft.com/office/drawing/2014/main" id="{7E852360-841D-4D10-DF3C-1E889B63FFA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3597167" y="2020686"/>
            <a:ext cx="4997665" cy="1198840"/>
          </a:xfrm>
          <a:prstGeom prst="rect">
            <a:avLst/>
          </a:prstGeom>
        </p:spPr>
      </p:pic>
      <p:pic>
        <p:nvPicPr>
          <p:cNvPr id="3" name="Picture 2" descr="A black and white logo&#10;&#10;Description automatically generated">
            <a:extLst>
              <a:ext uri="{FF2B5EF4-FFF2-40B4-BE49-F238E27FC236}">
                <a16:creationId xmlns:a16="http://schemas.microsoft.com/office/drawing/2014/main" id="{279EC7D0-5A7C-7082-BAE0-3F0D7C3B5507}"/>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97167" y="3490165"/>
            <a:ext cx="4997665" cy="1345173"/>
          </a:xfrm>
          <a:prstGeom prst="rect">
            <a:avLst/>
          </a:prstGeom>
        </p:spPr>
      </p:pic>
    </p:spTree>
    <p:extLst>
      <p:ext uri="{BB962C8B-B14F-4D97-AF65-F5344CB8AC3E}">
        <p14:creationId xmlns:p14="http://schemas.microsoft.com/office/powerpoint/2010/main" val="1076108461"/>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5B3E6-BBB8-AD78-31CB-CD6631D260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89F2C3-8EE6-C928-2A9C-2D40F0ADF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TextBox 9">
            <a:extLst>
              <a:ext uri="{FF2B5EF4-FFF2-40B4-BE49-F238E27FC236}">
                <a16:creationId xmlns:a16="http://schemas.microsoft.com/office/drawing/2014/main" id="{551F2D2F-4624-D8E6-21C2-C5B35DE69821}"/>
              </a:ext>
            </a:extLst>
          </p:cNvPr>
          <p:cNvSpPr txBox="1"/>
          <p:nvPr/>
        </p:nvSpPr>
        <p:spPr>
          <a:xfrm>
            <a:off x="715107" y="1701048"/>
            <a:ext cx="7795847" cy="1661993"/>
          </a:xfrm>
          <a:prstGeom prst="rect">
            <a:avLst/>
          </a:prstGeom>
          <a:noFill/>
        </p:spPr>
        <p:txBody>
          <a:bodyPr wrap="square" rtlCol="0">
            <a:spAutoFit/>
          </a:bodyPr>
          <a:lstStyle/>
          <a:p>
            <a:pPr marL="342900" lvl="0" indent="-342900">
              <a:buClr>
                <a:srgbClr val="E97132">
                  <a:lumMod val="75000"/>
                </a:srgbClr>
              </a:buClr>
              <a:buSzPct val="150000"/>
              <a:buFont typeface="Open Sans SemiBold" pitchFamily="2" charset="0"/>
              <a:buChar char="›"/>
              <a:defRP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Drafted</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by the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Finnish National Desk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at Eurojust</a:t>
            </a:r>
          </a:p>
          <a:p>
            <a:pPr marL="342900" lvl="0" indent="-342900">
              <a:buClr>
                <a:srgbClr val="E97132">
                  <a:lumMod val="75000"/>
                </a:srgbClr>
              </a:buClr>
              <a:buSzPct val="150000"/>
              <a:buFont typeface="Open Sans SemiBold" pitchFamily="2" charset="0"/>
              <a:buChar char="›"/>
              <a:defRPr/>
            </a:pPr>
            <a:endParaRPr lang="en-GB"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Negotiated</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with the support of the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National Desks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involved</a:t>
            </a:r>
          </a:p>
        </p:txBody>
      </p:sp>
      <p:sp>
        <p:nvSpPr>
          <p:cNvPr id="9" name="Rectangle 8">
            <a:extLst>
              <a:ext uri="{FF2B5EF4-FFF2-40B4-BE49-F238E27FC236}">
                <a16:creationId xmlns:a16="http://schemas.microsoft.com/office/drawing/2014/main" id="{25614A7F-8B04-5FFE-2901-C8268252B732}"/>
              </a:ext>
            </a:extLst>
          </p:cNvPr>
          <p:cNvSpPr/>
          <p:nvPr/>
        </p:nvSpPr>
        <p:spPr>
          <a:xfrm>
            <a:off x="315311" y="309204"/>
            <a:ext cx="3139281"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JIT AGREEMENT</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logo with yellow lines around it&#10;&#10;Description automatically generated">
            <a:extLst>
              <a:ext uri="{FF2B5EF4-FFF2-40B4-BE49-F238E27FC236}">
                <a16:creationId xmlns:a16="http://schemas.microsoft.com/office/drawing/2014/main" id="{15C11C6B-1D1D-A411-A4E4-7B158120B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1194" y="-185780"/>
            <a:ext cx="1900388" cy="1900388"/>
          </a:xfrm>
          <a:prstGeom prst="rect">
            <a:avLst/>
          </a:prstGeom>
        </p:spPr>
      </p:pic>
      <p:sp>
        <p:nvSpPr>
          <p:cNvPr id="5" name="Rectangle 4">
            <a:extLst>
              <a:ext uri="{FF2B5EF4-FFF2-40B4-BE49-F238E27FC236}">
                <a16:creationId xmlns:a16="http://schemas.microsoft.com/office/drawing/2014/main" id="{F184D64B-837B-0E9D-F003-DA9676CABE85}"/>
              </a:ext>
            </a:extLst>
          </p:cNvPr>
          <p:cNvSpPr/>
          <p:nvPr/>
        </p:nvSpPr>
        <p:spPr>
          <a:xfrm>
            <a:off x="485480" y="876642"/>
            <a:ext cx="3602694"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smtClean="0">
                <a:latin typeface="Calibri" panose="020F0502020204030204" pitchFamily="34" charset="0"/>
                <a:ea typeface="Calibri" panose="020F0502020204030204" pitchFamily="34" charset="0"/>
                <a:cs typeface="Calibri" panose="020F0502020204030204" pitchFamily="34" charset="0"/>
              </a:rPr>
              <a:t>DRAFTING and NEGOTIATIONS</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428595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27" presetClass="emph" presetSubtype="0" fill="remove" grpId="1" nodeType="withEffect">
                                  <p:stCondLst>
                                    <p:cond delay="0"/>
                                  </p:stCondLst>
                                  <p:childTnLst>
                                    <p:animClr clrSpc="rgb" dir="cw">
                                      <p:cBhvr override="childStyle">
                                        <p:cTn id="9" dur="250" autoRev="1" fill="remove"/>
                                        <p:tgtEl>
                                          <p:spTgt spid="5"/>
                                        </p:tgtEl>
                                        <p:attrNameLst>
                                          <p:attrName>style.color</p:attrName>
                                        </p:attrNameLst>
                                      </p:cBhvr>
                                      <p:to>
                                        <a:schemeClr val="accent2"/>
                                      </p:to>
                                    </p:animClr>
                                    <p:animClr clrSpc="rgb" dir="cw">
                                      <p:cBhvr>
                                        <p:cTn id="10" dur="250" autoRev="1" fill="remove"/>
                                        <p:tgtEl>
                                          <p:spTgt spid="5"/>
                                        </p:tgtEl>
                                        <p:attrNameLst>
                                          <p:attrName>fillcolor</p:attrName>
                                        </p:attrNameLst>
                                      </p:cBhvr>
                                      <p:to>
                                        <a:schemeClr val="accent2"/>
                                      </p:to>
                                    </p:animClr>
                                    <p:set>
                                      <p:cBhvr>
                                        <p:cTn id="11" dur="250" autoRev="1" fill="remove"/>
                                        <p:tgtEl>
                                          <p:spTgt spid="5"/>
                                        </p:tgtEl>
                                        <p:attrNameLst>
                                          <p:attrName>fill.type</p:attrName>
                                        </p:attrNameLst>
                                      </p:cBhvr>
                                      <p:to>
                                        <p:strVal val="solid"/>
                                      </p:to>
                                    </p:set>
                                    <p:set>
                                      <p:cBhvr>
                                        <p:cTn id="12" dur="250" autoRev="1" fill="remove"/>
                                        <p:tgtEl>
                                          <p:spTgt spid="5"/>
                                        </p:tgtEl>
                                        <p:attrNameLst>
                                          <p:attrName>fill.on</p:attrName>
                                        </p:attrNameLst>
                                      </p:cBhvr>
                                      <p:to>
                                        <p:strVal val="true"/>
                                      </p:to>
                                    </p:set>
                                  </p:childTnLst>
                                </p:cTn>
                              </p:par>
                            </p:childTnLst>
                          </p:cTn>
                        </p:par>
                        <p:par>
                          <p:cTn id="13" fill="hold">
                            <p:stCondLst>
                              <p:cond delay="500"/>
                            </p:stCondLst>
                            <p:childTnLst>
                              <p:par>
                                <p:cTn id="14" presetID="22" presetClass="entr" presetSubtype="8" fill="hold" grpId="0" nodeType="afterEffect">
                                  <p:stCondLst>
                                    <p:cond delay="100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par>
                          <p:cTn id="17" fill="hold">
                            <p:stCondLst>
                              <p:cond delay="2000"/>
                            </p:stCondLst>
                            <p:childTnLst>
                              <p:par>
                                <p:cTn id="18" presetID="22" presetClass="entr" presetSubtype="8" fill="hold" grpId="0" nodeType="afterEffect">
                                  <p:stCondLst>
                                    <p:cond delay="100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dvAuto="2000"/>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CD784-AFFD-5990-9DEE-48288120CF6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55D8179-B991-ACBD-E09C-563D9863BEE6}"/>
              </a:ext>
            </a:extLst>
          </p:cNvPr>
          <p:cNvSpPr/>
          <p:nvPr/>
        </p:nvSpPr>
        <p:spPr>
          <a:xfrm>
            <a:off x="0" y="0"/>
            <a:ext cx="12192000" cy="6858000"/>
          </a:xfrm>
          <a:prstGeom prst="rect">
            <a:avLst/>
          </a:prstGeom>
          <a:solidFill>
            <a:srgbClr val="04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B8685474-6A9A-3A09-D243-A0AF6E9E9ED7}"/>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a:extLst>
              <a:ext uri="{FF2B5EF4-FFF2-40B4-BE49-F238E27FC236}">
                <a16:creationId xmlns:a16="http://schemas.microsoft.com/office/drawing/2014/main" id="{88D803E6-7949-5E3D-EF6F-7C78E8C1EB9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3597167" y="2020686"/>
            <a:ext cx="4997665" cy="1198840"/>
          </a:xfrm>
          <a:prstGeom prst="rect">
            <a:avLst/>
          </a:prstGeom>
        </p:spPr>
      </p:pic>
      <p:pic>
        <p:nvPicPr>
          <p:cNvPr id="3" name="Picture 2" descr="A black and white logo&#10;&#10;Description automatically generated">
            <a:extLst>
              <a:ext uri="{FF2B5EF4-FFF2-40B4-BE49-F238E27FC236}">
                <a16:creationId xmlns:a16="http://schemas.microsoft.com/office/drawing/2014/main" id="{75BE6731-3BEA-A1A6-252D-56D6FF022B4B}"/>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97167" y="3490165"/>
            <a:ext cx="4997665" cy="1345173"/>
          </a:xfrm>
          <a:prstGeom prst="rect">
            <a:avLst/>
          </a:prstGeom>
        </p:spPr>
      </p:pic>
    </p:spTree>
    <p:extLst>
      <p:ext uri="{BB962C8B-B14F-4D97-AF65-F5344CB8AC3E}">
        <p14:creationId xmlns:p14="http://schemas.microsoft.com/office/powerpoint/2010/main" val="1902366661"/>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F8CDB-0ECD-1573-F565-AB00874E320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9307AD8-25F0-BE9D-5F74-767AFE6E5514}"/>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B785E808-A168-5BFD-8194-A8984E7099D8}"/>
              </a:ext>
            </a:extLst>
          </p:cNvPr>
          <p:cNvSpPr/>
          <p:nvPr/>
        </p:nvSpPr>
        <p:spPr>
          <a:xfrm>
            <a:off x="4460252" y="3793473"/>
            <a:ext cx="3271495" cy="822515"/>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pPr algn="ctr"/>
            <a:r>
              <a:rPr lang="en-GB" sz="4400" b="1" i="1" spc="60" dirty="0">
                <a:latin typeface="Calibri" panose="020F0502020204030204" pitchFamily="34" charset="0"/>
                <a:ea typeface="Calibri" panose="020F0502020204030204" pitchFamily="34" charset="0"/>
                <a:cs typeface="Calibri" panose="020F0502020204030204" pitchFamily="34" charset="0"/>
              </a:rPr>
              <a:t>QUESTION 3</a:t>
            </a:r>
            <a:endParaRPr lang="en-BE" sz="4400" b="1" i="1" spc="6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blue circle with a white question mark in it&#10;&#10;Description automatically generated">
            <a:extLst>
              <a:ext uri="{FF2B5EF4-FFF2-40B4-BE49-F238E27FC236}">
                <a16:creationId xmlns:a16="http://schemas.microsoft.com/office/drawing/2014/main" id="{948F3106-A69D-6EED-59B9-11E7E76AE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93" y="1640460"/>
            <a:ext cx="2153013" cy="2153013"/>
          </a:xfrm>
          <a:prstGeom prst="rect">
            <a:avLst/>
          </a:prstGeom>
        </p:spPr>
      </p:pic>
    </p:spTree>
    <p:extLst>
      <p:ext uri="{BB962C8B-B14F-4D97-AF65-F5344CB8AC3E}">
        <p14:creationId xmlns:p14="http://schemas.microsoft.com/office/powerpoint/2010/main" val="3142066625"/>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par>
                                <p:cTn id="11" presetID="27" presetClass="emph" presetSubtype="0" fill="remove" grpId="1" nodeType="withEffect">
                                  <p:stCondLst>
                                    <p:cond delay="250"/>
                                  </p:stCondLst>
                                  <p:childTnLst>
                                    <p:animClr clrSpc="rgb" dir="cw">
                                      <p:cBhvr override="childStyle">
                                        <p:cTn id="12" dur="250" autoRev="1" fill="remove"/>
                                        <p:tgtEl>
                                          <p:spTgt spid="13"/>
                                        </p:tgtEl>
                                        <p:attrNameLst>
                                          <p:attrName>style.color</p:attrName>
                                        </p:attrNameLst>
                                      </p:cBhvr>
                                      <p:to>
                                        <a:schemeClr val="accent2"/>
                                      </p:to>
                                    </p:animClr>
                                    <p:animClr clrSpc="rgb" dir="cw">
                                      <p:cBhvr>
                                        <p:cTn id="13" dur="250" autoRev="1" fill="remove"/>
                                        <p:tgtEl>
                                          <p:spTgt spid="13"/>
                                        </p:tgtEl>
                                        <p:attrNameLst>
                                          <p:attrName>fillcolor</p:attrName>
                                        </p:attrNameLst>
                                      </p:cBhvr>
                                      <p:to>
                                        <a:schemeClr val="accent2"/>
                                      </p:to>
                                    </p:animClr>
                                    <p:set>
                                      <p:cBhvr>
                                        <p:cTn id="14" dur="250" autoRev="1" fill="remove"/>
                                        <p:tgtEl>
                                          <p:spTgt spid="13"/>
                                        </p:tgtEl>
                                        <p:attrNameLst>
                                          <p:attrName>fill.type</p:attrName>
                                        </p:attrNameLst>
                                      </p:cBhvr>
                                      <p:to>
                                        <p:strVal val="solid"/>
                                      </p:to>
                                    </p:set>
                                    <p:set>
                                      <p:cBhvr>
                                        <p:cTn id="15" dur="250" autoRev="1" fill="remove"/>
                                        <p:tgtEl>
                                          <p:spTgt spid="13"/>
                                        </p:tgtEl>
                                        <p:attrNameLst>
                                          <p:attrName>fill.on</p:attrName>
                                        </p:attrNameLst>
                                      </p:cBhvr>
                                      <p:to>
                                        <p:strVal val="true"/>
                                      </p:to>
                                    </p:set>
                                  </p:childTnLst>
                                </p:cTn>
                              </p:par>
                              <p:par>
                                <p:cTn id="16" presetID="49" presetClass="entr" presetSubtype="0" decel="10000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C0B03-01B9-FA05-3FEE-B89EFD7CD78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CB21116-21D5-C5A9-E230-E58C6EB7E737}"/>
              </a:ext>
            </a:extLst>
          </p:cNvPr>
          <p:cNvSpPr txBox="1"/>
          <p:nvPr/>
        </p:nvSpPr>
        <p:spPr>
          <a:xfrm>
            <a:off x="1587851" y="500239"/>
            <a:ext cx="9522233"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Which legal basis applies for the setting</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up</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lang="en-GB" sz="3600" b="1" dirty="0">
                <a:solidFill>
                  <a:srgbClr val="156082"/>
                </a:solidFill>
                <a:latin typeface="Calibri" panose="020F0502020204030204" pitchFamily="34" charset="0"/>
                <a:ea typeface="Calibri" panose="020F0502020204030204" pitchFamily="34" charset="0"/>
                <a:cs typeface="Calibri" panose="020F0502020204030204" pitchFamily="34" charset="0"/>
              </a:rPr>
              <a:t>of the JIT between Finland and France?</a:t>
            </a:r>
            <a:endParaRPr lang="en-GB" sz="3200" dirty="0">
              <a:solidFill>
                <a:srgbClr val="156082"/>
              </a:solidFill>
              <a:latin typeface="Open Sans" pitchFamily="2" charset="0"/>
              <a:ea typeface="Open Sans" pitchFamily="2" charset="0"/>
              <a:cs typeface="Open Sans" pitchFamily="2" charset="0"/>
            </a:endParaRPr>
          </a:p>
        </p:txBody>
      </p:sp>
      <p:pic>
        <p:nvPicPr>
          <p:cNvPr id="2" name="Picture 1" descr="A blue circle with a white question mark in it&#10;&#10;Description automatically generated">
            <a:extLst>
              <a:ext uri="{FF2B5EF4-FFF2-40B4-BE49-F238E27FC236}">
                <a16:creationId xmlns:a16="http://schemas.microsoft.com/office/drawing/2014/main" id="{00824F62-F9DE-239E-DD25-65D14A4AD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grpSp>
        <p:nvGrpSpPr>
          <p:cNvPr id="15" name="Group 14">
            <a:extLst>
              <a:ext uri="{FF2B5EF4-FFF2-40B4-BE49-F238E27FC236}">
                <a16:creationId xmlns:a16="http://schemas.microsoft.com/office/drawing/2014/main" id="{E2276066-35B9-293C-A55E-4C75974F7904}"/>
              </a:ext>
            </a:extLst>
          </p:cNvPr>
          <p:cNvGrpSpPr/>
          <p:nvPr/>
        </p:nvGrpSpPr>
        <p:grpSpPr>
          <a:xfrm>
            <a:off x="635175" y="2528923"/>
            <a:ext cx="10832750" cy="743126"/>
            <a:chOff x="571675" y="2428302"/>
            <a:chExt cx="10832750" cy="743126"/>
          </a:xfrm>
        </p:grpSpPr>
        <p:grpSp>
          <p:nvGrpSpPr>
            <p:cNvPr id="12" name="Group 11">
              <a:extLst>
                <a:ext uri="{FF2B5EF4-FFF2-40B4-BE49-F238E27FC236}">
                  <a16:creationId xmlns:a16="http://schemas.microsoft.com/office/drawing/2014/main" id="{09045B66-761F-B172-2477-2D0C7BF0F8F7}"/>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9ABBC84F-3AA6-0BCB-1182-1FE652931442}"/>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00BCF39E-33B9-0A05-C0DF-8687B2A1B303}"/>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E67F3679-F26E-CD69-74ED-EC023BC024E3}"/>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13 of the 2000 EU Convention on Mutual Legal Assistance (MLA 2000)</a:t>
              </a:r>
            </a:p>
          </p:txBody>
        </p:sp>
      </p:grpSp>
      <p:grpSp>
        <p:nvGrpSpPr>
          <p:cNvPr id="9" name="Group 8">
            <a:extLst>
              <a:ext uri="{FF2B5EF4-FFF2-40B4-BE49-F238E27FC236}">
                <a16:creationId xmlns:a16="http://schemas.microsoft.com/office/drawing/2014/main" id="{830FE6BB-B3A0-60A8-6047-563AB52A5CF6}"/>
              </a:ext>
            </a:extLst>
          </p:cNvPr>
          <p:cNvGrpSpPr/>
          <p:nvPr/>
        </p:nvGrpSpPr>
        <p:grpSpPr>
          <a:xfrm>
            <a:off x="635175" y="3471716"/>
            <a:ext cx="10832750" cy="735756"/>
            <a:chOff x="571675" y="2440742"/>
            <a:chExt cx="10832750" cy="735756"/>
          </a:xfrm>
        </p:grpSpPr>
        <p:grpSp>
          <p:nvGrpSpPr>
            <p:cNvPr id="21" name="Group 20">
              <a:extLst>
                <a:ext uri="{FF2B5EF4-FFF2-40B4-BE49-F238E27FC236}">
                  <a16:creationId xmlns:a16="http://schemas.microsoft.com/office/drawing/2014/main" id="{9BDEF8A0-01BA-FBCC-B691-98BFA43A96A9}"/>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A0B66DBA-8594-188B-B78F-BC0F881D1852}"/>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CE8B89DB-B445-B6D2-B8D2-DBBC1DC04240}"/>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44B4269C-D75D-00EE-A3ED-FE09765E8210}"/>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19 of the UN Convention Against Transnational Organised Crime</a:t>
              </a:r>
            </a:p>
          </p:txBody>
        </p:sp>
      </p:grpSp>
      <p:grpSp>
        <p:nvGrpSpPr>
          <p:cNvPr id="25" name="Group 24">
            <a:extLst>
              <a:ext uri="{FF2B5EF4-FFF2-40B4-BE49-F238E27FC236}">
                <a16:creationId xmlns:a16="http://schemas.microsoft.com/office/drawing/2014/main" id="{EDEFF74B-D258-1B6A-886B-9E95630821FF}"/>
              </a:ext>
            </a:extLst>
          </p:cNvPr>
          <p:cNvGrpSpPr/>
          <p:nvPr/>
        </p:nvGrpSpPr>
        <p:grpSpPr>
          <a:xfrm>
            <a:off x="635175" y="4406589"/>
            <a:ext cx="10832750" cy="831400"/>
            <a:chOff x="571675" y="2440742"/>
            <a:chExt cx="10832750" cy="831400"/>
          </a:xfrm>
        </p:grpSpPr>
        <p:grpSp>
          <p:nvGrpSpPr>
            <p:cNvPr id="26" name="Group 25">
              <a:extLst>
                <a:ext uri="{FF2B5EF4-FFF2-40B4-BE49-F238E27FC236}">
                  <a16:creationId xmlns:a16="http://schemas.microsoft.com/office/drawing/2014/main" id="{C9D30FE8-2ADC-8F12-3462-BFB4D59BEA32}"/>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CDFE7538-F4C9-328D-DFC6-EF5D6AF21188}"/>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E801F66E-BEAB-44D9-D28E-C0559A76651B}"/>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CF10A812-2256-86D3-B4E4-6B9FA3D3E5FF}"/>
                </a:ext>
              </a:extLst>
            </p:cNvPr>
            <p:cNvSpPr txBox="1"/>
            <p:nvPr/>
          </p:nvSpPr>
          <p:spPr>
            <a:xfrm>
              <a:off x="1412291" y="2441145"/>
              <a:ext cx="9992134" cy="830997"/>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20 of the Second Additional Protocol to the</a:t>
              </a:r>
            </a:p>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1959 European Convention on Mutual Assistance in Criminal Matters</a:t>
              </a:r>
            </a:p>
          </p:txBody>
        </p:sp>
      </p:grpSp>
      <p:grpSp>
        <p:nvGrpSpPr>
          <p:cNvPr id="30" name="Group 29">
            <a:extLst>
              <a:ext uri="{FF2B5EF4-FFF2-40B4-BE49-F238E27FC236}">
                <a16:creationId xmlns:a16="http://schemas.microsoft.com/office/drawing/2014/main" id="{89B22D03-EF0D-27F9-2C5B-64388F7E20B7}"/>
              </a:ext>
            </a:extLst>
          </p:cNvPr>
          <p:cNvGrpSpPr/>
          <p:nvPr/>
        </p:nvGrpSpPr>
        <p:grpSpPr>
          <a:xfrm>
            <a:off x="635175" y="5342484"/>
            <a:ext cx="11369256" cy="735756"/>
            <a:chOff x="571675" y="2440742"/>
            <a:chExt cx="11369256" cy="735756"/>
          </a:xfrm>
        </p:grpSpPr>
        <p:grpSp>
          <p:nvGrpSpPr>
            <p:cNvPr id="31" name="Group 30">
              <a:extLst>
                <a:ext uri="{FF2B5EF4-FFF2-40B4-BE49-F238E27FC236}">
                  <a16:creationId xmlns:a16="http://schemas.microsoft.com/office/drawing/2014/main" id="{BA28F52D-F4A5-6AB8-6F7A-7C6460BEFB47}"/>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AF38C147-5A1A-B888-91FB-6A0C5B08AB00}"/>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6EB63019-5AF7-2D82-23A4-5CABB4ACD5A4}"/>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F076F31C-D180-933F-7DCB-C24FAAAA95B8}"/>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2002/465/JHA Framework Decision on Joint Investigation Teams </a:t>
              </a:r>
            </a:p>
          </p:txBody>
        </p:sp>
      </p:grpSp>
    </p:spTree>
    <p:extLst>
      <p:ext uri="{BB962C8B-B14F-4D97-AF65-F5344CB8AC3E}">
        <p14:creationId xmlns:p14="http://schemas.microsoft.com/office/powerpoint/2010/main" val="19829274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par>
                          <p:cTn id="11" fill="hold">
                            <p:stCondLst>
                              <p:cond delay="2500"/>
                            </p:stCondLst>
                            <p:childTnLst>
                              <p:par>
                                <p:cTn id="12" presetID="42" presetClass="entr" presetSubtype="0" fill="hold" nodeType="afterEffect">
                                  <p:stCondLst>
                                    <p:cond delay="10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4000"/>
                            </p:stCondLst>
                            <p:childTnLst>
                              <p:par>
                                <p:cTn id="18" presetID="42" presetClass="entr" presetSubtype="0" fill="hold" nodeType="after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5500"/>
                            </p:stCondLst>
                            <p:childTnLst>
                              <p:par>
                                <p:cTn id="24" presetID="42" presetClass="entr" presetSubtype="0" fill="hold" nodeType="afterEffect">
                                  <p:stCondLst>
                                    <p:cond delay="10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7000"/>
                            </p:stCondLst>
                            <p:childTnLst>
                              <p:par>
                                <p:cTn id="30" presetID="42" presetClass="entr" presetSubtype="0" fill="hold" nodeType="afterEffect">
                                  <p:stCondLst>
                                    <p:cond delay="10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anim calcmode="lin" valueType="num">
                                      <p:cBhvr>
                                        <p:cTn id="33" dur="500" fill="hold"/>
                                        <p:tgtEl>
                                          <p:spTgt spid="30"/>
                                        </p:tgtEl>
                                        <p:attrNameLst>
                                          <p:attrName>ppt_x</p:attrName>
                                        </p:attrNameLst>
                                      </p:cBhvr>
                                      <p:tavLst>
                                        <p:tav tm="0">
                                          <p:val>
                                            <p:strVal val="#ppt_x"/>
                                          </p:val>
                                        </p:tav>
                                        <p:tav tm="100000">
                                          <p:val>
                                            <p:strVal val="#ppt_x"/>
                                          </p:val>
                                        </p:tav>
                                      </p:tavLst>
                                    </p:anim>
                                    <p:anim calcmode="lin" valueType="num">
                                      <p:cBhvr>
                                        <p:cTn id="34"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dvAuto="200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62E1B-FD14-F659-D633-F3DBE5D5DFF7}"/>
            </a:ext>
          </a:extLst>
        </p:cNvPr>
        <p:cNvGrpSpPr/>
        <p:nvPr/>
      </p:nvGrpSpPr>
      <p:grpSpPr>
        <a:xfrm>
          <a:off x="0" y="0"/>
          <a:ext cx="0" cy="0"/>
          <a:chOff x="0" y="0"/>
          <a:chExt cx="0" cy="0"/>
        </a:xfrm>
      </p:grpSpPr>
      <p:pic>
        <p:nvPicPr>
          <p:cNvPr id="2" name="Picture 1" descr="A blue circle with a white question mark in it&#10;&#10;Description automatically generated">
            <a:extLst>
              <a:ext uri="{FF2B5EF4-FFF2-40B4-BE49-F238E27FC236}">
                <a16:creationId xmlns:a16="http://schemas.microsoft.com/office/drawing/2014/main" id="{361C1E40-58DD-30F8-193C-404E3F5FC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grpSp>
        <p:nvGrpSpPr>
          <p:cNvPr id="15" name="Group 14">
            <a:extLst>
              <a:ext uri="{FF2B5EF4-FFF2-40B4-BE49-F238E27FC236}">
                <a16:creationId xmlns:a16="http://schemas.microsoft.com/office/drawing/2014/main" id="{2130D435-6058-7ECF-3D02-92100D70B3A8}"/>
              </a:ext>
            </a:extLst>
          </p:cNvPr>
          <p:cNvGrpSpPr/>
          <p:nvPr/>
        </p:nvGrpSpPr>
        <p:grpSpPr>
          <a:xfrm>
            <a:off x="635175" y="2528923"/>
            <a:ext cx="10832750" cy="743126"/>
            <a:chOff x="571675" y="2428302"/>
            <a:chExt cx="10832750" cy="743126"/>
          </a:xfrm>
        </p:grpSpPr>
        <p:grpSp>
          <p:nvGrpSpPr>
            <p:cNvPr id="12" name="Group 11">
              <a:extLst>
                <a:ext uri="{FF2B5EF4-FFF2-40B4-BE49-F238E27FC236}">
                  <a16:creationId xmlns:a16="http://schemas.microsoft.com/office/drawing/2014/main" id="{664A7B00-4487-87BD-0EF4-5638DA752EE4}"/>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AC50458E-C188-E07B-AECE-7B3889FAC506}"/>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53FEF819-3133-5FF6-CD0E-A09348614CAB}"/>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6F0B8C39-268C-1F3A-DBE3-5A585566B926}"/>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13 of the 2000 EU Convention on Mutual Legal Assistance (MLA 2000)</a:t>
              </a:r>
            </a:p>
          </p:txBody>
        </p:sp>
      </p:grpSp>
      <p:grpSp>
        <p:nvGrpSpPr>
          <p:cNvPr id="9" name="Group 8">
            <a:extLst>
              <a:ext uri="{FF2B5EF4-FFF2-40B4-BE49-F238E27FC236}">
                <a16:creationId xmlns:a16="http://schemas.microsoft.com/office/drawing/2014/main" id="{A27B7A54-37A9-611F-DDF8-8E587C77B531}"/>
              </a:ext>
            </a:extLst>
          </p:cNvPr>
          <p:cNvGrpSpPr/>
          <p:nvPr/>
        </p:nvGrpSpPr>
        <p:grpSpPr>
          <a:xfrm>
            <a:off x="635175" y="3471716"/>
            <a:ext cx="10832750" cy="735756"/>
            <a:chOff x="571675" y="2440742"/>
            <a:chExt cx="10832750" cy="735756"/>
          </a:xfrm>
        </p:grpSpPr>
        <p:grpSp>
          <p:nvGrpSpPr>
            <p:cNvPr id="21" name="Group 20">
              <a:extLst>
                <a:ext uri="{FF2B5EF4-FFF2-40B4-BE49-F238E27FC236}">
                  <a16:creationId xmlns:a16="http://schemas.microsoft.com/office/drawing/2014/main" id="{6DE9210A-021E-DA8D-15BD-A2BA670389C0}"/>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6FEC6C99-DC76-DB44-9A64-4B8E7D9ED6DC}"/>
                  </a:ext>
                </a:extLst>
              </p:cNvPr>
              <p:cNvSpPr/>
              <p:nvPr/>
            </p:nvSpPr>
            <p:spPr>
              <a:xfrm>
                <a:off x="228950" y="2817344"/>
                <a:ext cx="685449" cy="694270"/>
              </a:xfrm>
              <a:prstGeom prst="ellipse">
                <a:avLst/>
              </a:prstGeom>
              <a:solidFill>
                <a:srgbClr val="D7DDE1"/>
              </a:solidFill>
              <a:ln>
                <a:solidFill>
                  <a:srgbClr val="CFD7DB"/>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4759202F-0BF8-9D96-063B-1B1F89872AA4}"/>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9BDE0E97-0ED2-C455-2246-2C12072BDC7E}"/>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19 of the UN Convention Against Transnational Organised Crime</a:t>
              </a:r>
            </a:p>
          </p:txBody>
        </p:sp>
      </p:grpSp>
      <p:grpSp>
        <p:nvGrpSpPr>
          <p:cNvPr id="25" name="Group 24">
            <a:extLst>
              <a:ext uri="{FF2B5EF4-FFF2-40B4-BE49-F238E27FC236}">
                <a16:creationId xmlns:a16="http://schemas.microsoft.com/office/drawing/2014/main" id="{BF9F490E-EB9D-4B2A-89E5-2724001D7F85}"/>
              </a:ext>
            </a:extLst>
          </p:cNvPr>
          <p:cNvGrpSpPr/>
          <p:nvPr/>
        </p:nvGrpSpPr>
        <p:grpSpPr>
          <a:xfrm>
            <a:off x="635175" y="4406589"/>
            <a:ext cx="10832750" cy="831400"/>
            <a:chOff x="571675" y="2440742"/>
            <a:chExt cx="10832750" cy="831400"/>
          </a:xfrm>
        </p:grpSpPr>
        <p:grpSp>
          <p:nvGrpSpPr>
            <p:cNvPr id="26" name="Group 25">
              <a:extLst>
                <a:ext uri="{FF2B5EF4-FFF2-40B4-BE49-F238E27FC236}">
                  <a16:creationId xmlns:a16="http://schemas.microsoft.com/office/drawing/2014/main" id="{1AAF16B9-E11E-A9D3-C1CA-E6D2B3D9A5C6}"/>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D686DF7C-88D4-C26D-CF64-989C59700E9E}"/>
                  </a:ext>
                </a:extLst>
              </p:cNvPr>
              <p:cNvSpPr/>
              <p:nvPr/>
            </p:nvSpPr>
            <p:spPr>
              <a:xfrm>
                <a:off x="228950" y="2817344"/>
                <a:ext cx="685449" cy="694270"/>
              </a:xfrm>
              <a:prstGeom prst="ellipse">
                <a:avLst/>
              </a:prstGeom>
              <a:solidFill>
                <a:srgbClr val="D7DDE1"/>
              </a:solidFill>
              <a:ln>
                <a:solidFill>
                  <a:srgbClr val="CFD7DB"/>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99111C8A-B121-03B4-96E2-C86F01AE0996}"/>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974C4170-9CBA-8CCA-FE13-6912FECD84DE}"/>
                </a:ext>
              </a:extLst>
            </p:cNvPr>
            <p:cNvSpPr txBox="1"/>
            <p:nvPr/>
          </p:nvSpPr>
          <p:spPr>
            <a:xfrm>
              <a:off x="1412291" y="2441145"/>
              <a:ext cx="9992134" cy="830997"/>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20 of the Second Additional Protocol to the</a:t>
              </a:r>
            </a:p>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1959 European Convention on Mutual Assistance in Criminal Matters</a:t>
              </a:r>
            </a:p>
          </p:txBody>
        </p:sp>
      </p:grpSp>
      <p:grpSp>
        <p:nvGrpSpPr>
          <p:cNvPr id="30" name="Group 29">
            <a:extLst>
              <a:ext uri="{FF2B5EF4-FFF2-40B4-BE49-F238E27FC236}">
                <a16:creationId xmlns:a16="http://schemas.microsoft.com/office/drawing/2014/main" id="{3236FD50-9822-E436-9197-8BE2845919FC}"/>
              </a:ext>
            </a:extLst>
          </p:cNvPr>
          <p:cNvGrpSpPr/>
          <p:nvPr/>
        </p:nvGrpSpPr>
        <p:grpSpPr>
          <a:xfrm>
            <a:off x="635175" y="5342484"/>
            <a:ext cx="11369256" cy="735756"/>
            <a:chOff x="571675" y="2440742"/>
            <a:chExt cx="11369256" cy="735756"/>
          </a:xfrm>
        </p:grpSpPr>
        <p:grpSp>
          <p:nvGrpSpPr>
            <p:cNvPr id="31" name="Group 30">
              <a:extLst>
                <a:ext uri="{FF2B5EF4-FFF2-40B4-BE49-F238E27FC236}">
                  <a16:creationId xmlns:a16="http://schemas.microsoft.com/office/drawing/2014/main" id="{B428B054-9133-2648-C6FB-F5A023FA2760}"/>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083E664E-233D-C7D9-ECF8-D742124A32C0}"/>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9B47F624-2A5B-5777-16CA-C7BFA7536C0B}"/>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1366DE94-75A3-79E7-DBC2-F3830FDC5C69}"/>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2002/465/JHA Framework Decision on Joint Investigation Teams </a:t>
              </a:r>
            </a:p>
          </p:txBody>
        </p:sp>
      </p:grpSp>
      <p:sp>
        <p:nvSpPr>
          <p:cNvPr id="3" name="TextBox 2">
            <a:extLst>
              <a:ext uri="{FF2B5EF4-FFF2-40B4-BE49-F238E27FC236}">
                <a16:creationId xmlns:a16="http://schemas.microsoft.com/office/drawing/2014/main" id="{66847346-6A18-ABFE-F6B5-8667A5DF8560}"/>
              </a:ext>
            </a:extLst>
          </p:cNvPr>
          <p:cNvSpPr txBox="1"/>
          <p:nvPr/>
        </p:nvSpPr>
        <p:spPr>
          <a:xfrm>
            <a:off x="1587851" y="500239"/>
            <a:ext cx="9522233"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Which legal basis applies for the setting</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up</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lang="en-GB" sz="3600" b="1" dirty="0">
                <a:solidFill>
                  <a:srgbClr val="156082"/>
                </a:solidFill>
                <a:latin typeface="Calibri" panose="020F0502020204030204" pitchFamily="34" charset="0"/>
                <a:ea typeface="Calibri" panose="020F0502020204030204" pitchFamily="34" charset="0"/>
                <a:cs typeface="Calibri" panose="020F0502020204030204" pitchFamily="34" charset="0"/>
              </a:rPr>
              <a:t>of the JIT between Finland and France?</a:t>
            </a:r>
            <a:endParaRPr lang="en-GB" sz="3200" dirty="0">
              <a:solidFill>
                <a:srgbClr val="156082"/>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7723556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dvAuto="200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51ADC-70BC-F3CA-5DB0-C13BF8265D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F7D406-AB82-1ABE-82B6-AD278ED7C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TextBox 9">
            <a:extLst>
              <a:ext uri="{FF2B5EF4-FFF2-40B4-BE49-F238E27FC236}">
                <a16:creationId xmlns:a16="http://schemas.microsoft.com/office/drawing/2014/main" id="{74FC0A08-A090-A828-69EF-D2E1E63D9652}"/>
              </a:ext>
            </a:extLst>
          </p:cNvPr>
          <p:cNvSpPr txBox="1"/>
          <p:nvPr/>
        </p:nvSpPr>
        <p:spPr>
          <a:xfrm>
            <a:off x="592443" y="1840423"/>
            <a:ext cx="7795847" cy="4124206"/>
          </a:xfrm>
          <a:prstGeom prst="rect">
            <a:avLst/>
          </a:prstGeom>
          <a:noFill/>
        </p:spPr>
        <p:txBody>
          <a:bodyPr wrap="square" rtlCol="0">
            <a:spAutoFit/>
          </a:bodyPr>
          <a:lstStyle/>
          <a:p>
            <a:pPr marL="342900" lvl="0" indent="-342900">
              <a:buClr>
                <a:srgbClr val="E97132">
                  <a:lumMod val="75000"/>
                </a:srgbClr>
              </a:buClr>
              <a:buSzPct val="150000"/>
              <a:buFont typeface="Open Sans SemiBold" pitchFamily="2" charset="0"/>
              <a:buChar char="›"/>
              <a:defRP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JIT agreement signed by </a:t>
            </a:r>
            <a:r>
              <a:rPr lang="en-GB" sz="28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Finland and France</a:t>
            </a:r>
            <a:endPar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endPar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Came into force before the end of </a:t>
            </a: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May 2021</a:t>
            </a: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endParaRPr lang="en-GB"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indent="-342900">
              <a:buClr>
                <a:srgbClr val="E97132">
                  <a:lumMod val="75000"/>
                </a:srgbClr>
              </a:buClr>
              <a:buSzPct val="150000"/>
              <a:buFont typeface="Open Sans SemiBold" pitchFamily="2" charset="0"/>
              <a:buChar char="›"/>
              <a:defRP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Eurojust and Europol subsequently also signed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the appendix to the JIT agreement and became participants in the JIT</a:t>
            </a:r>
          </a:p>
          <a:p>
            <a:pPr marL="342900" lvl="0" indent="-342900">
              <a:buClr>
                <a:srgbClr val="E97132">
                  <a:lumMod val="75000"/>
                </a:srgbClr>
              </a:buClr>
              <a:buSzPct val="150000"/>
              <a:buFont typeface="Open Sans SemiBold" pitchFamily="2" charset="0"/>
              <a:buChar char="›"/>
              <a:defRPr/>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JIT funding application </a:t>
            </a: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was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submitted by Finnish JIT member on behalf of the JIT</a:t>
            </a:r>
          </a:p>
        </p:txBody>
      </p:sp>
      <p:sp>
        <p:nvSpPr>
          <p:cNvPr id="9" name="Rectangle 8">
            <a:extLst>
              <a:ext uri="{FF2B5EF4-FFF2-40B4-BE49-F238E27FC236}">
                <a16:creationId xmlns:a16="http://schemas.microsoft.com/office/drawing/2014/main" id="{E3B9CF68-E415-B93B-F0C2-1FED5DB8B0AA}"/>
              </a:ext>
            </a:extLst>
          </p:cNvPr>
          <p:cNvSpPr/>
          <p:nvPr/>
        </p:nvSpPr>
        <p:spPr>
          <a:xfrm>
            <a:off x="315311" y="309204"/>
            <a:ext cx="3139281"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JIT AGREEMENT</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logo with yellow lines around it&#10;&#10;Description automatically generated">
            <a:extLst>
              <a:ext uri="{FF2B5EF4-FFF2-40B4-BE49-F238E27FC236}">
                <a16:creationId xmlns:a16="http://schemas.microsoft.com/office/drawing/2014/main" id="{70A9AC40-39C6-EF89-F404-9C3426813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1194" y="-185780"/>
            <a:ext cx="1900388" cy="1900388"/>
          </a:xfrm>
          <a:prstGeom prst="rect">
            <a:avLst/>
          </a:prstGeom>
        </p:spPr>
      </p:pic>
      <p:sp>
        <p:nvSpPr>
          <p:cNvPr id="5" name="Rectangle 4">
            <a:extLst>
              <a:ext uri="{FF2B5EF4-FFF2-40B4-BE49-F238E27FC236}">
                <a16:creationId xmlns:a16="http://schemas.microsoft.com/office/drawing/2014/main" id="{89410368-C65D-F009-DF87-091041138B37}"/>
              </a:ext>
            </a:extLst>
          </p:cNvPr>
          <p:cNvSpPr/>
          <p:nvPr/>
        </p:nvSpPr>
        <p:spPr>
          <a:xfrm>
            <a:off x="485480" y="876642"/>
            <a:ext cx="1467879"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SIGNATURE</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30274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27" presetClass="emph" presetSubtype="0" fill="remove" grpId="1" nodeType="withEffect">
                                  <p:stCondLst>
                                    <p:cond delay="0"/>
                                  </p:stCondLst>
                                  <p:childTnLst>
                                    <p:animClr clrSpc="rgb" dir="cw">
                                      <p:cBhvr override="childStyle">
                                        <p:cTn id="9" dur="250" autoRev="1" fill="remove"/>
                                        <p:tgtEl>
                                          <p:spTgt spid="5"/>
                                        </p:tgtEl>
                                        <p:attrNameLst>
                                          <p:attrName>style.color</p:attrName>
                                        </p:attrNameLst>
                                      </p:cBhvr>
                                      <p:to>
                                        <a:schemeClr val="accent2"/>
                                      </p:to>
                                    </p:animClr>
                                    <p:animClr clrSpc="rgb" dir="cw">
                                      <p:cBhvr>
                                        <p:cTn id="10" dur="250" autoRev="1" fill="remove"/>
                                        <p:tgtEl>
                                          <p:spTgt spid="5"/>
                                        </p:tgtEl>
                                        <p:attrNameLst>
                                          <p:attrName>fillcolor</p:attrName>
                                        </p:attrNameLst>
                                      </p:cBhvr>
                                      <p:to>
                                        <a:schemeClr val="accent2"/>
                                      </p:to>
                                    </p:animClr>
                                    <p:set>
                                      <p:cBhvr>
                                        <p:cTn id="11" dur="250" autoRev="1" fill="remove"/>
                                        <p:tgtEl>
                                          <p:spTgt spid="5"/>
                                        </p:tgtEl>
                                        <p:attrNameLst>
                                          <p:attrName>fill.type</p:attrName>
                                        </p:attrNameLst>
                                      </p:cBhvr>
                                      <p:to>
                                        <p:strVal val="solid"/>
                                      </p:to>
                                    </p:set>
                                    <p:set>
                                      <p:cBhvr>
                                        <p:cTn id="12" dur="250" autoRev="1" fill="remove"/>
                                        <p:tgtEl>
                                          <p:spTgt spid="5"/>
                                        </p:tgtEl>
                                        <p:attrNameLst>
                                          <p:attrName>fill.on</p:attrName>
                                        </p:attrNameLst>
                                      </p:cBhvr>
                                      <p:to>
                                        <p:strVal val="true"/>
                                      </p:to>
                                    </p:set>
                                  </p:childTnLst>
                                </p:cTn>
                              </p:par>
                            </p:childTnLst>
                          </p:cTn>
                        </p:par>
                        <p:par>
                          <p:cTn id="13" fill="hold">
                            <p:stCondLst>
                              <p:cond delay="500"/>
                            </p:stCondLst>
                            <p:childTnLst>
                              <p:par>
                                <p:cTn id="14" presetID="22" presetClass="entr" presetSubtype="8" fill="hold" grpId="0" nodeType="afterEffect">
                                  <p:stCondLst>
                                    <p:cond delay="100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par>
                          <p:cTn id="17" fill="hold">
                            <p:stCondLst>
                              <p:cond delay="2000"/>
                            </p:stCondLst>
                            <p:childTnLst>
                              <p:par>
                                <p:cTn id="18" presetID="22" presetClass="entr" presetSubtype="8" fill="hold" grpId="0" nodeType="afterEffect">
                                  <p:stCondLst>
                                    <p:cond delay="100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500"/>
                                        <p:tgtEl>
                                          <p:spTgt spid="10">
                                            <p:txEl>
                                              <p:pRg st="2" end="2"/>
                                            </p:txEl>
                                          </p:spTgt>
                                        </p:tgtEl>
                                      </p:cBhvr>
                                    </p:animEffect>
                                  </p:childTnLst>
                                </p:cTn>
                              </p:par>
                            </p:childTnLst>
                          </p:cTn>
                        </p:par>
                        <p:par>
                          <p:cTn id="21" fill="hold">
                            <p:stCondLst>
                              <p:cond delay="3500"/>
                            </p:stCondLst>
                            <p:childTnLst>
                              <p:par>
                                <p:cTn id="22" presetID="22" presetClass="entr" presetSubtype="8" fill="hold" grpId="0" nodeType="afterEffect">
                                  <p:stCondLst>
                                    <p:cond delay="300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wipe(left)">
                                      <p:cBhvr>
                                        <p:cTn id="24" dur="500"/>
                                        <p:tgtEl>
                                          <p:spTgt spid="10">
                                            <p:txEl>
                                              <p:pRg st="4" end="4"/>
                                            </p:txEl>
                                          </p:spTgt>
                                        </p:tgtEl>
                                      </p:cBhvr>
                                    </p:animEffect>
                                  </p:childTnLst>
                                </p:cTn>
                              </p:par>
                            </p:childTnLst>
                          </p:cTn>
                        </p:par>
                        <p:par>
                          <p:cTn id="25" fill="hold">
                            <p:stCondLst>
                              <p:cond delay="7000"/>
                            </p:stCondLst>
                            <p:childTnLst>
                              <p:par>
                                <p:cTn id="26" presetID="22" presetClass="entr" presetSubtype="8" fill="hold" grpId="0" nodeType="afterEffect">
                                  <p:stCondLst>
                                    <p:cond delay="300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wipe(left)">
                                      <p:cBhvr>
                                        <p:cTn id="28"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dvAuto="2000"/>
      <p:bldP spid="5" grpId="0" animBg="1"/>
      <p:bldP spid="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A8076-BF58-26E6-9705-8158B3CC33AC}"/>
            </a:ext>
          </a:extLst>
        </p:cNvPr>
        <p:cNvGrpSpPr/>
        <p:nvPr/>
      </p:nvGrpSpPr>
      <p:grpSpPr>
        <a:xfrm>
          <a:off x="0" y="0"/>
          <a:ext cx="0" cy="0"/>
          <a:chOff x="0" y="0"/>
          <a:chExt cx="0" cy="0"/>
        </a:xfrm>
      </p:grpSpPr>
      <p:sp>
        <p:nvSpPr>
          <p:cNvPr id="7" name="Circle: Hollow 6">
            <a:extLst>
              <a:ext uri="{FF2B5EF4-FFF2-40B4-BE49-F238E27FC236}">
                <a16:creationId xmlns:a16="http://schemas.microsoft.com/office/drawing/2014/main" id="{BF543E3C-0796-08FB-07F0-0F97CCF4AFA6}"/>
              </a:ext>
            </a:extLst>
          </p:cNvPr>
          <p:cNvSpPr/>
          <p:nvPr/>
        </p:nvSpPr>
        <p:spPr>
          <a:xfrm>
            <a:off x="3549609" y="882609"/>
            <a:ext cx="5092781" cy="5092781"/>
          </a:xfrm>
          <a:prstGeom prst="donut">
            <a:avLst/>
          </a:prstGeom>
          <a:gradFill flip="none" rotWithShape="1">
            <a:gsLst>
              <a:gs pos="8000">
                <a:schemeClr val="accent1">
                  <a:lumMod val="5000"/>
                  <a:lumOff val="95000"/>
                  <a:alpha val="0"/>
                </a:schemeClr>
              </a:gs>
              <a:gs pos="100000">
                <a:schemeClr val="accent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600">
              <a:solidFill>
                <a:schemeClr val="tx1"/>
              </a:solidFill>
            </a:endParaRPr>
          </a:p>
        </p:txBody>
      </p:sp>
      <p:sp>
        <p:nvSpPr>
          <p:cNvPr id="8" name="Circle: Hollow 7">
            <a:extLst>
              <a:ext uri="{FF2B5EF4-FFF2-40B4-BE49-F238E27FC236}">
                <a16:creationId xmlns:a16="http://schemas.microsoft.com/office/drawing/2014/main" id="{E82D8367-BD74-2CC6-94C8-D8F6D41FA6EB}"/>
              </a:ext>
            </a:extLst>
          </p:cNvPr>
          <p:cNvSpPr/>
          <p:nvPr/>
        </p:nvSpPr>
        <p:spPr>
          <a:xfrm>
            <a:off x="4353881" y="1686881"/>
            <a:ext cx="3484235" cy="3484235"/>
          </a:xfrm>
          <a:prstGeom prst="donut">
            <a:avLst/>
          </a:prstGeom>
          <a:gradFill flip="none" rotWithShape="1">
            <a:gsLst>
              <a:gs pos="8000">
                <a:schemeClr val="accent1">
                  <a:lumMod val="5000"/>
                  <a:lumOff val="95000"/>
                  <a:alpha val="0"/>
                </a:schemeClr>
              </a:gs>
              <a:gs pos="100000">
                <a:schemeClr val="accent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600">
              <a:solidFill>
                <a:schemeClr val="tx1"/>
              </a:solidFill>
            </a:endParaRPr>
          </a:p>
        </p:txBody>
      </p:sp>
      <p:pic>
        <p:nvPicPr>
          <p:cNvPr id="6" name="Picture 5">
            <a:extLst>
              <a:ext uri="{FF2B5EF4-FFF2-40B4-BE49-F238E27FC236}">
                <a16:creationId xmlns:a16="http://schemas.microsoft.com/office/drawing/2014/main" id="{16161151-73D1-E1C2-42AE-7C4243E9BF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68141" y="1784009"/>
            <a:ext cx="6055713" cy="3405395"/>
          </a:xfrm>
          <a:prstGeom prst="rect">
            <a:avLst/>
          </a:prstGeom>
        </p:spPr>
      </p:pic>
    </p:spTree>
    <p:extLst>
      <p:ext uri="{BB962C8B-B14F-4D97-AF65-F5344CB8AC3E}">
        <p14:creationId xmlns:p14="http://schemas.microsoft.com/office/powerpoint/2010/main" val="2248786648"/>
      </p:ext>
    </p:extLst>
  </p:cSld>
  <p:clrMapOvr>
    <a:masterClrMapping/>
  </p:clrMapOvr>
  <mc:AlternateContent xmlns:mc="http://schemas.openxmlformats.org/markup-compatibility/2006" xmlns:p14="http://schemas.microsoft.com/office/powerpoint/2010/main">
    <mc:Choice Requires="p14">
      <p:transition spd="slow" p14:dur="800" advClick="0" advTm="1000">
        <p14:flythrough/>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53" presetClass="entr" presetSubtype="16" fill="hold" grpId="2"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6" presetClass="emph" presetSubtype="0" fill="hold" grpId="0" nodeType="withEffect">
                                  <p:stCondLst>
                                    <p:cond delay="500"/>
                                  </p:stCondLst>
                                  <p:childTnLst>
                                    <p:animScale>
                                      <p:cBhvr>
                                        <p:cTn id="17" dur="1250" fill="hold"/>
                                        <p:tgtEl>
                                          <p:spTgt spid="7"/>
                                        </p:tgtEl>
                                      </p:cBhvr>
                                      <p:by x="150000" y="150000"/>
                                    </p:animScale>
                                  </p:childTnLst>
                                </p:cTn>
                              </p:par>
                              <p:par>
                                <p:cTn id="18" presetID="10" presetClass="exit" presetSubtype="0" fill="hold" grpId="1" nodeType="withEffect">
                                  <p:stCondLst>
                                    <p:cond delay="750"/>
                                  </p:stCondLst>
                                  <p:childTnLst>
                                    <p:animEffect transition="out" filter="fad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par>
                                <p:cTn id="21" presetID="53" presetClass="entr" presetSubtype="16" fill="hold" grpId="2"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6" presetClass="emph" presetSubtype="0" fill="hold" grpId="0" nodeType="withEffect">
                                  <p:stCondLst>
                                    <p:cond delay="500"/>
                                  </p:stCondLst>
                                  <p:childTnLst>
                                    <p:animScale>
                                      <p:cBhvr>
                                        <p:cTn id="27" dur="1250" fill="hold"/>
                                        <p:tgtEl>
                                          <p:spTgt spid="8"/>
                                        </p:tgtEl>
                                      </p:cBhvr>
                                      <p:by x="150000" y="150000"/>
                                    </p:animScale>
                                  </p:childTnLst>
                                </p:cTn>
                              </p:par>
                              <p:par>
                                <p:cTn id="28" presetID="10" presetClass="exit" presetSubtype="0" fill="hold" grpId="1" nodeType="withEffect">
                                  <p:stCondLst>
                                    <p:cond delay="750"/>
                                  </p:stCondLst>
                                  <p:childTnLst>
                                    <p:animEffect transition="out" filter="fade">
                                      <p:cBhvr>
                                        <p:cTn id="29" dur="1000"/>
                                        <p:tgtEl>
                                          <p:spTgt spid="8"/>
                                        </p:tgtEl>
                                      </p:cBhvr>
                                    </p:animEffect>
                                    <p:set>
                                      <p:cBhvr>
                                        <p:cTn id="3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8"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B1DE9-2AD6-22BE-DE80-6EE1A71E0332}"/>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9112AC7F-BA30-7618-65E0-D3593037A82C}"/>
              </a:ext>
            </a:extLst>
          </p:cNvPr>
          <p:cNvSpPr txBox="1"/>
          <p:nvPr/>
        </p:nvSpPr>
        <p:spPr>
          <a:xfrm>
            <a:off x="424437" y="1531269"/>
            <a:ext cx="6803721" cy="3539430"/>
          </a:xfrm>
          <a:prstGeom prst="rect">
            <a:avLst/>
          </a:prstGeom>
          <a:noFill/>
        </p:spPr>
        <p:txBody>
          <a:bodyPr wrap="square" rtlCol="0">
            <a:spAutoFit/>
          </a:bodyPr>
          <a:lstStyle/>
          <a:p>
            <a:pPr marL="342900" lvl="0" indent="-342900">
              <a:buClr>
                <a:srgbClr val="E97132">
                  <a:lumMod val="75000"/>
                </a:srgbClr>
              </a:buClr>
              <a:buSzPct val="150000"/>
              <a:buFont typeface="Open Sans SemiBold" pitchFamily="2" charset="0"/>
              <a:buChar char="›"/>
              <a:defRP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Finnish delegation</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led by Mattis and </a:t>
            </a:r>
            <a:r>
              <a:rPr lang="en-GB" sz="2800" dirty="0" err="1">
                <a:solidFill>
                  <a:srgbClr val="156082"/>
                </a:solidFill>
                <a:latin typeface="Calibri" panose="020F0502020204030204" pitchFamily="34" charset="0"/>
                <a:ea typeface="Calibri" panose="020F0502020204030204" pitchFamily="34" charset="0"/>
                <a:cs typeface="Calibri" panose="020F0502020204030204" pitchFamily="34" charset="0"/>
              </a:rPr>
              <a:t>Salla</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28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travelled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to France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for an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in-depth work meeting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with their French JIT </a:t>
            </a: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partners.</a:t>
            </a: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Meeting </a:t>
            </a:r>
            <a:r>
              <a:rPr lang="en-GB" sz="28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forged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a working relationship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between the JIT partners and provided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more in-depth information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on, and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understanding</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of, the crimes committed</a:t>
            </a:r>
          </a:p>
        </p:txBody>
      </p:sp>
      <p:sp>
        <p:nvSpPr>
          <p:cNvPr id="9" name="Rectangle 8">
            <a:extLst>
              <a:ext uri="{FF2B5EF4-FFF2-40B4-BE49-F238E27FC236}">
                <a16:creationId xmlns:a16="http://schemas.microsoft.com/office/drawing/2014/main" id="{0FC9BFD1-F144-60DC-0069-E9EEED4BC85A}"/>
              </a:ext>
            </a:extLst>
          </p:cNvPr>
          <p:cNvSpPr/>
          <p:nvPr/>
        </p:nvSpPr>
        <p:spPr>
          <a:xfrm>
            <a:off x="315311" y="309204"/>
            <a:ext cx="7273681"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JIT: OPERATIONAL </a:t>
            </a:r>
            <a:r>
              <a:rPr lang="en-GB" sz="3200" b="1" spc="60" dirty="0" smtClean="0">
                <a:latin typeface="Calibri" panose="020F0502020204030204" pitchFamily="34" charset="0"/>
                <a:ea typeface="Calibri" panose="020F0502020204030204" pitchFamily="34" charset="0"/>
                <a:cs typeface="Calibri" panose="020F0502020204030204" pitchFamily="34" charset="0"/>
              </a:rPr>
              <a:t>MEETING IN FRANCE</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59825" y="3448491"/>
            <a:ext cx="5446643" cy="3053539"/>
          </a:xfrm>
          <a:prstGeom prst="rect">
            <a:avLst/>
          </a:prstGeom>
        </p:spPr>
      </p:pic>
    </p:spTree>
    <p:extLst>
      <p:ext uri="{BB962C8B-B14F-4D97-AF65-F5344CB8AC3E}">
        <p14:creationId xmlns:p14="http://schemas.microsoft.com/office/powerpoint/2010/main" val="7466893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9"/>
                                        </p:tgtEl>
                                        <p:attrNameLst>
                                          <p:attrName>style.color</p:attrName>
                                        </p:attrNameLst>
                                      </p:cBhvr>
                                      <p:to>
                                        <a:schemeClr val="accent2"/>
                                      </p:to>
                                    </p:animClr>
                                    <p:animClr clrSpc="rgb" dir="cw">
                                      <p:cBhvr>
                                        <p:cTn id="10" dur="250" autoRev="1" fill="remove"/>
                                        <p:tgtEl>
                                          <p:spTgt spid="9"/>
                                        </p:tgtEl>
                                        <p:attrNameLst>
                                          <p:attrName>fillcolor</p:attrName>
                                        </p:attrNameLst>
                                      </p:cBhvr>
                                      <p:to>
                                        <a:schemeClr val="accent2"/>
                                      </p:to>
                                    </p:animClr>
                                    <p:set>
                                      <p:cBhvr>
                                        <p:cTn id="11" dur="250" autoRev="1" fill="remove"/>
                                        <p:tgtEl>
                                          <p:spTgt spid="9"/>
                                        </p:tgtEl>
                                        <p:attrNameLst>
                                          <p:attrName>fill.type</p:attrName>
                                        </p:attrNameLst>
                                      </p:cBhvr>
                                      <p:to>
                                        <p:strVal val="solid"/>
                                      </p:to>
                                    </p:set>
                                    <p:set>
                                      <p:cBhvr>
                                        <p:cTn id="12" dur="250" autoRev="1" fill="remove"/>
                                        <p:tgtEl>
                                          <p:spTgt spid="9"/>
                                        </p:tgtEl>
                                        <p:attrNameLst>
                                          <p:attrName>fill.on</p:attrName>
                                        </p:attrNameLst>
                                      </p:cBhvr>
                                      <p:to>
                                        <p:strVal val="true"/>
                                      </p:to>
                                    </p:set>
                                  </p:childTnLst>
                                </p:cTn>
                              </p:par>
                            </p:childTnLst>
                          </p:cTn>
                        </p:par>
                        <p:par>
                          <p:cTn id="13" fill="hold">
                            <p:stCondLst>
                              <p:cond delay="750"/>
                            </p:stCondLst>
                            <p:childTnLst>
                              <p:par>
                                <p:cTn id="14" presetID="22" presetClass="entr" presetSubtype="8" fill="hold" grpId="0" nodeType="afterEffect">
                                  <p:stCondLst>
                                    <p:cond delay="100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par>
                          <p:cTn id="17" fill="hold">
                            <p:stCondLst>
                              <p:cond delay="2250"/>
                            </p:stCondLst>
                            <p:childTnLst>
                              <p:par>
                                <p:cTn id="18" presetID="22" presetClass="entr" presetSubtype="8" fill="hold" grpId="0" nodeType="afterEffect">
                                  <p:stCondLst>
                                    <p:cond delay="100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dvAuto="2000"/>
      <p:bldP spid="9" grpId="0" animBg="1"/>
      <p:bldP spid="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19367-1CFF-A4AA-06C1-611B70FD6D21}"/>
            </a:ext>
          </a:extLst>
        </p:cNvPr>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EB9E40BE-1A4D-8A69-2EB1-CD62D498D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0722" cy="6858000"/>
          </a:xfrm>
          <a:prstGeom prst="rect">
            <a:avLst/>
          </a:prstGeom>
        </p:spPr>
      </p:pic>
      <p:sp>
        <p:nvSpPr>
          <p:cNvPr id="8" name="Rectangle 7">
            <a:extLst>
              <a:ext uri="{FF2B5EF4-FFF2-40B4-BE49-F238E27FC236}">
                <a16:creationId xmlns:a16="http://schemas.microsoft.com/office/drawing/2014/main" id="{3AA63E66-8FE4-A6F4-9931-85029495DB17}"/>
              </a:ext>
            </a:extLst>
          </p:cNvPr>
          <p:cNvSpPr/>
          <p:nvPr/>
        </p:nvSpPr>
        <p:spPr>
          <a:xfrm>
            <a:off x="420559" y="1915584"/>
            <a:ext cx="8914643"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SECOND COORDINATION MEETING AT EUROJUST</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1" name="Table 10">
            <a:extLst>
              <a:ext uri="{FF2B5EF4-FFF2-40B4-BE49-F238E27FC236}">
                <a16:creationId xmlns:a16="http://schemas.microsoft.com/office/drawing/2014/main" id="{050DAC3E-B0BC-C108-4DA6-FC915A9AA1F2}"/>
              </a:ext>
            </a:extLst>
          </p:cNvPr>
          <p:cNvGraphicFramePr>
            <a:graphicFrameLocks noGrp="1"/>
          </p:cNvGraphicFramePr>
          <p:nvPr>
            <p:extLst>
              <p:ext uri="{D42A27DB-BD31-4B8C-83A1-F6EECF244321}">
                <p14:modId xmlns:p14="http://schemas.microsoft.com/office/powerpoint/2010/main" val="3451526287"/>
              </p:ext>
            </p:extLst>
          </p:nvPr>
        </p:nvGraphicFramePr>
        <p:xfrm>
          <a:off x="8279028" y="3305852"/>
          <a:ext cx="3234168" cy="2595880"/>
        </p:xfrm>
        <a:graphic>
          <a:graphicData uri="http://schemas.openxmlformats.org/drawingml/2006/table">
            <a:tbl>
              <a:tblPr firstRow="1" bandRow="1">
                <a:tableStyleId>{5C22544A-7EE6-4342-B048-85BDC9FD1C3A}</a:tableStyleId>
              </a:tblPr>
              <a:tblGrid>
                <a:gridCol w="3234168">
                  <a:extLst>
                    <a:ext uri="{9D8B030D-6E8A-4147-A177-3AD203B41FA5}">
                      <a16:colId xmlns:a16="http://schemas.microsoft.com/office/drawing/2014/main" val="349087833"/>
                    </a:ext>
                  </a:extLst>
                </a:gridCol>
              </a:tblGrid>
              <a:tr h="370840">
                <a:tc>
                  <a:txBody>
                    <a:bodyPr/>
                    <a:lstStyle/>
                    <a:p>
                      <a:pPr algn="ctr"/>
                      <a:r>
                        <a:rPr lang="en-GB" sz="1800" dirty="0">
                          <a:latin typeface="Calibri" panose="020F0502020204030204" pitchFamily="34" charset="0"/>
                          <a:ea typeface="Calibri" panose="020F0502020204030204" pitchFamily="34" charset="0"/>
                          <a:cs typeface="Calibri" panose="020F0502020204030204" pitchFamily="34" charset="0"/>
                        </a:rPr>
                        <a:t>PRESENT</a:t>
                      </a:r>
                    </a:p>
                  </a:txBody>
                  <a:tcPr anchor="ctr"/>
                </a:tc>
                <a:extLst>
                  <a:ext uri="{0D108BD9-81ED-4DB2-BD59-A6C34878D82A}">
                    <a16:rowId xmlns:a16="http://schemas.microsoft.com/office/drawing/2014/main" val="38893463"/>
                  </a:ext>
                </a:extLst>
              </a:tr>
              <a:tr h="864000">
                <a:tc>
                  <a:txBody>
                    <a:bodyPr/>
                    <a:lstStyle/>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FINLAND</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FRANCE</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UKRAINE</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UNITED KINGDOM</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GERMANY</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SWEDEN</a:t>
                      </a:r>
                    </a:p>
                    <a:p>
                      <a:pPr marL="342900" lvl="0" indent="-342900">
                        <a:buClr>
                          <a:srgbClr val="156082"/>
                        </a:buClr>
                        <a:buSzPct val="100000"/>
                        <a:buFont typeface="Open Sans" pitchFamily="2" charset="0"/>
                        <a:buChar char="—"/>
                      </a:pPr>
                      <a:r>
                        <a:rPr lang="en-GB" sz="2000" b="1" noProof="0" dirty="0">
                          <a:solidFill>
                            <a:srgbClr val="156082"/>
                          </a:solidFill>
                          <a:latin typeface="Calibri" panose="020F0502020204030204" pitchFamily="34" charset="0"/>
                          <a:ea typeface="Calibri" panose="020F0502020204030204" pitchFamily="34" charset="0"/>
                          <a:cs typeface="Calibri" panose="020F0502020204030204" pitchFamily="34" charset="0"/>
                        </a:rPr>
                        <a:t>EUROPOL</a:t>
                      </a:r>
                    </a:p>
                  </a:txBody>
                  <a:tcPr/>
                </a:tc>
                <a:extLst>
                  <a:ext uri="{0D108BD9-81ED-4DB2-BD59-A6C34878D82A}">
                    <a16:rowId xmlns:a16="http://schemas.microsoft.com/office/drawing/2014/main" val="3195079364"/>
                  </a:ext>
                </a:extLst>
              </a:tr>
            </a:tbl>
          </a:graphicData>
        </a:graphic>
      </p:graphicFrame>
      <p:sp>
        <p:nvSpPr>
          <p:cNvPr id="12" name="TextBox 11">
            <a:extLst>
              <a:ext uri="{FF2B5EF4-FFF2-40B4-BE49-F238E27FC236}">
                <a16:creationId xmlns:a16="http://schemas.microsoft.com/office/drawing/2014/main" id="{E25E303A-E2DA-E5DF-3803-D8AE2C3CA298}"/>
              </a:ext>
            </a:extLst>
          </p:cNvPr>
          <p:cNvSpPr txBox="1"/>
          <p:nvPr/>
        </p:nvSpPr>
        <p:spPr>
          <a:xfrm>
            <a:off x="590728" y="3127300"/>
            <a:ext cx="7300544" cy="3231654"/>
          </a:xfrm>
          <a:prstGeom prst="rect">
            <a:avLst/>
          </a:prstGeom>
          <a:noFill/>
        </p:spPr>
        <p:txBody>
          <a:bodyPr wrap="square" rtlCol="0">
            <a:spAutoFit/>
          </a:bodyPr>
          <a:lstStyle/>
          <a:p>
            <a:pPr marL="342900" lvl="0" indent="-342900">
              <a:buClr>
                <a:schemeClr val="accent2">
                  <a:lumMod val="75000"/>
                </a:schemeClr>
              </a:buClr>
              <a:buSzPct val="150000"/>
              <a:buFont typeface="Open Sans SemiBold" pitchFamily="2" charset="0"/>
              <a:buChar cha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Finland</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and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France</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present updates on the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state of play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of their investigations</a:t>
            </a:r>
          </a:p>
          <a:p>
            <a:pPr lvl="0">
              <a:buClr>
                <a:schemeClr val="accent2">
                  <a:lumMod val="75000"/>
                </a:schemeClr>
              </a:buClr>
              <a:buSzPct val="150000"/>
            </a:pPr>
            <a:r>
              <a:rPr lang="en-GB" sz="1600" dirty="0">
                <a:solidFill>
                  <a:srgbClr val="156082"/>
                </a:solidFill>
                <a:latin typeface="Calibri" panose="020F0502020204030204" pitchFamily="34" charset="0"/>
                <a:ea typeface="Calibri" panose="020F0502020204030204" pitchFamily="34" charset="0"/>
                <a:cs typeface="Calibri" panose="020F0502020204030204" pitchFamily="34" charset="0"/>
              </a:rPr>
              <a:t> </a:t>
            </a:r>
          </a:p>
          <a:p>
            <a:pPr marL="342900" lvl="0" indent="-342900">
              <a:buClr>
                <a:schemeClr val="accent2">
                  <a:lumMod val="75000"/>
                </a:schemeClr>
              </a:buClr>
              <a:buSzPct val="150000"/>
              <a:buFont typeface="Open Sans SemiBold" pitchFamily="2" charset="0"/>
              <a:buChar cha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Sweden</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Germany</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and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Ukraine</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report that they also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opened their own investigations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and </a:t>
            </a:r>
            <a:r>
              <a:rPr lang="en-GB" sz="24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present</a:t>
            </a:r>
            <a:r>
              <a:rPr lang="en-GB" sz="24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their first findings</a:t>
            </a:r>
          </a:p>
          <a:p>
            <a:pPr lvl="0">
              <a:buClr>
                <a:schemeClr val="accent2">
                  <a:lumMod val="75000"/>
                </a:schemeClr>
              </a:buClr>
              <a:buSzPct val="150000"/>
            </a:pPr>
            <a:endParaRPr lang="en-GB" sz="1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Europol</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participates in the coordination meeting and presents the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results of its analyses</a:t>
            </a:r>
          </a:p>
        </p:txBody>
      </p:sp>
      <p:sp>
        <p:nvSpPr>
          <p:cNvPr id="4" name="Rectangle 3">
            <a:extLst>
              <a:ext uri="{FF2B5EF4-FFF2-40B4-BE49-F238E27FC236}">
                <a16:creationId xmlns:a16="http://schemas.microsoft.com/office/drawing/2014/main" id="{79C5EC4B-65FB-7BE5-1C80-8DC1155AA938}"/>
              </a:ext>
            </a:extLst>
          </p:cNvPr>
          <p:cNvSpPr/>
          <p:nvPr/>
        </p:nvSpPr>
        <p:spPr>
          <a:xfrm>
            <a:off x="590728" y="2483022"/>
            <a:ext cx="1299884"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JULY 2021</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A9693B4E-E745-48F4-DD99-6963D9514614}"/>
              </a:ext>
            </a:extLst>
          </p:cNvPr>
          <p:cNvSpPr/>
          <p:nvPr/>
        </p:nvSpPr>
        <p:spPr>
          <a:xfrm>
            <a:off x="4535424" y="100584"/>
            <a:ext cx="960120" cy="813816"/>
          </a:xfrm>
          <a:prstGeom prst="rect">
            <a:avLst/>
          </a:prstGeom>
          <a:solidFill>
            <a:srgbClr val="CED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descr="A close up of a logo&#10;&#10;Description automatically generated">
            <a:extLst>
              <a:ext uri="{FF2B5EF4-FFF2-40B4-BE49-F238E27FC236}">
                <a16:creationId xmlns:a16="http://schemas.microsoft.com/office/drawing/2014/main" id="{436E1A2D-AEDA-CB85-293E-CA8220730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21280" y="109728"/>
            <a:ext cx="1674904" cy="420959"/>
          </a:xfrm>
          <a:prstGeom prst="rect">
            <a:avLst/>
          </a:prstGeom>
        </p:spPr>
      </p:pic>
    </p:spTree>
    <p:extLst>
      <p:ext uri="{BB962C8B-B14F-4D97-AF65-F5344CB8AC3E}">
        <p14:creationId xmlns:p14="http://schemas.microsoft.com/office/powerpoint/2010/main" val="10072976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8"/>
                                        </p:tgtEl>
                                        <p:attrNameLst>
                                          <p:attrName>style.color</p:attrName>
                                        </p:attrNameLst>
                                      </p:cBhvr>
                                      <p:to>
                                        <a:schemeClr val="accent2"/>
                                      </p:to>
                                    </p:animClr>
                                    <p:animClr clrSpc="rgb" dir="cw">
                                      <p:cBhvr>
                                        <p:cTn id="10" dur="250" autoRev="1" fill="remove"/>
                                        <p:tgtEl>
                                          <p:spTgt spid="8"/>
                                        </p:tgtEl>
                                        <p:attrNameLst>
                                          <p:attrName>fillcolor</p:attrName>
                                        </p:attrNameLst>
                                      </p:cBhvr>
                                      <p:to>
                                        <a:schemeClr val="accent2"/>
                                      </p:to>
                                    </p:animClr>
                                    <p:set>
                                      <p:cBhvr>
                                        <p:cTn id="11" dur="250" autoRev="1" fill="remove"/>
                                        <p:tgtEl>
                                          <p:spTgt spid="8"/>
                                        </p:tgtEl>
                                        <p:attrNameLst>
                                          <p:attrName>fill.type</p:attrName>
                                        </p:attrNameLst>
                                      </p:cBhvr>
                                      <p:to>
                                        <p:strVal val="solid"/>
                                      </p:to>
                                    </p:set>
                                    <p:set>
                                      <p:cBhvr>
                                        <p:cTn id="12" dur="250" autoRev="1" fill="remove"/>
                                        <p:tgtEl>
                                          <p:spTgt spid="8"/>
                                        </p:tgtEl>
                                        <p:attrNameLst>
                                          <p:attrName>fill.on</p:attrName>
                                        </p:attrNameLst>
                                      </p:cBhvr>
                                      <p:to>
                                        <p:strVal val="true"/>
                                      </p:to>
                                    </p:set>
                                  </p:childTnLst>
                                </p:cTn>
                              </p:par>
                              <p:par>
                                <p:cTn id="13" presetID="18" presetClass="entr" presetSubtype="12"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27" presetClass="emph" presetSubtype="0" fill="remove" grpId="1" nodeType="withEffect">
                                  <p:stCondLst>
                                    <p:cond delay="500"/>
                                  </p:stCondLst>
                                  <p:childTnLst>
                                    <p:animClr clrSpc="rgb" dir="cw">
                                      <p:cBhvr override="childStyle">
                                        <p:cTn id="17" dur="250" autoRev="1" fill="remove"/>
                                        <p:tgtEl>
                                          <p:spTgt spid="4"/>
                                        </p:tgtEl>
                                        <p:attrNameLst>
                                          <p:attrName>style.color</p:attrName>
                                        </p:attrNameLst>
                                      </p:cBhvr>
                                      <p:to>
                                        <a:schemeClr val="accent2"/>
                                      </p:to>
                                    </p:animClr>
                                    <p:animClr clrSpc="rgb" dir="cw">
                                      <p:cBhvr>
                                        <p:cTn id="18" dur="250" autoRev="1" fill="remove"/>
                                        <p:tgtEl>
                                          <p:spTgt spid="4"/>
                                        </p:tgtEl>
                                        <p:attrNameLst>
                                          <p:attrName>fillcolor</p:attrName>
                                        </p:attrNameLst>
                                      </p:cBhvr>
                                      <p:to>
                                        <a:schemeClr val="accent2"/>
                                      </p:to>
                                    </p:animClr>
                                    <p:set>
                                      <p:cBhvr>
                                        <p:cTn id="19" dur="250" autoRev="1" fill="remove"/>
                                        <p:tgtEl>
                                          <p:spTgt spid="4"/>
                                        </p:tgtEl>
                                        <p:attrNameLst>
                                          <p:attrName>fill.type</p:attrName>
                                        </p:attrNameLst>
                                      </p:cBhvr>
                                      <p:to>
                                        <p:strVal val="solid"/>
                                      </p:to>
                                    </p:set>
                                    <p:set>
                                      <p:cBhvr>
                                        <p:cTn id="20" dur="250" autoRev="1" fill="remove"/>
                                        <p:tgtEl>
                                          <p:spTgt spid="4"/>
                                        </p:tgtEl>
                                        <p:attrNameLst>
                                          <p:attrName>fill.on</p:attrName>
                                        </p:attrNameLst>
                                      </p:cBhvr>
                                      <p:to>
                                        <p:strVal val="true"/>
                                      </p:to>
                                    </p:set>
                                  </p:childTnLst>
                                </p:cTn>
                              </p:par>
                              <p:par>
                                <p:cTn id="21" presetID="18" presetClass="entr" presetSubtype="12" fill="hold" nodeType="withEffect">
                                  <p:stCondLst>
                                    <p:cond delay="1000"/>
                                  </p:stCondLst>
                                  <p:childTnLst>
                                    <p:set>
                                      <p:cBhvr>
                                        <p:cTn id="22" dur="1" fill="hold">
                                          <p:stCondLst>
                                            <p:cond delay="0"/>
                                          </p:stCondLst>
                                        </p:cTn>
                                        <p:tgtEl>
                                          <p:spTgt spid="11"/>
                                        </p:tgtEl>
                                        <p:attrNameLst>
                                          <p:attrName>style.visibility</p:attrName>
                                        </p:attrNameLst>
                                      </p:cBhvr>
                                      <p:to>
                                        <p:strVal val="visible"/>
                                      </p:to>
                                    </p:set>
                                    <p:animEffect transition="in" filter="strips(downLeft)">
                                      <p:cBhvr>
                                        <p:cTn id="23" dur="500"/>
                                        <p:tgtEl>
                                          <p:spTgt spid="11"/>
                                        </p:tgtEl>
                                      </p:cBhvr>
                                    </p:animEffect>
                                  </p:childTnLst>
                                </p:cTn>
                              </p:par>
                            </p:childTnLst>
                          </p:cTn>
                        </p:par>
                        <p:par>
                          <p:cTn id="24" fill="hold">
                            <p:stCondLst>
                              <p:cond delay="1500"/>
                            </p:stCondLst>
                            <p:childTnLst>
                              <p:par>
                                <p:cTn id="25" presetID="22" presetClass="entr" presetSubtype="8" fill="hold" grpId="0" nodeType="afterEffect">
                                  <p:stCondLst>
                                    <p:cond delay="200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500"/>
                                        <p:tgtEl>
                                          <p:spTgt spid="12">
                                            <p:txEl>
                                              <p:pRg st="0" end="0"/>
                                            </p:txEl>
                                          </p:spTgt>
                                        </p:tgtEl>
                                      </p:cBhvr>
                                    </p:animEffect>
                                  </p:childTnLst>
                                </p:cTn>
                              </p:par>
                            </p:childTnLst>
                          </p:cTn>
                        </p:par>
                        <p:par>
                          <p:cTn id="28" fill="hold">
                            <p:stCondLst>
                              <p:cond delay="4000"/>
                            </p:stCondLst>
                            <p:childTnLst>
                              <p:par>
                                <p:cTn id="29" presetID="22" presetClass="entr" presetSubtype="8" fill="hold" grpId="0" nodeType="afterEffect">
                                  <p:stCondLst>
                                    <p:cond delay="200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wipe(left)">
                                      <p:cBhvr>
                                        <p:cTn id="31" dur="500"/>
                                        <p:tgtEl>
                                          <p:spTgt spid="12">
                                            <p:txEl>
                                              <p:pRg st="1" end="1"/>
                                            </p:txEl>
                                          </p:spTgt>
                                        </p:tgtEl>
                                      </p:cBhvr>
                                    </p:animEffect>
                                  </p:childTnLst>
                                </p:cTn>
                              </p:par>
                            </p:childTnLst>
                          </p:cTn>
                        </p:par>
                        <p:par>
                          <p:cTn id="32" fill="hold">
                            <p:stCondLst>
                              <p:cond delay="6500"/>
                            </p:stCondLst>
                            <p:childTnLst>
                              <p:par>
                                <p:cTn id="33" presetID="22" presetClass="entr" presetSubtype="8" fill="hold" grpId="0" nodeType="afterEffect">
                                  <p:stCondLst>
                                    <p:cond delay="200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wipe(left)">
                                      <p:cBhvr>
                                        <p:cTn id="35" dur="500"/>
                                        <p:tgtEl>
                                          <p:spTgt spid="12">
                                            <p:txEl>
                                              <p:pRg st="2" end="2"/>
                                            </p:txEl>
                                          </p:spTgt>
                                        </p:tgtEl>
                                      </p:cBhvr>
                                    </p:animEffect>
                                  </p:childTnLst>
                                </p:cTn>
                              </p:par>
                            </p:childTnLst>
                          </p:cTn>
                        </p:par>
                        <p:par>
                          <p:cTn id="36" fill="hold">
                            <p:stCondLst>
                              <p:cond delay="9000"/>
                            </p:stCondLst>
                            <p:childTnLst>
                              <p:par>
                                <p:cTn id="37" presetID="22" presetClass="entr" presetSubtype="8" fill="hold" grpId="0" nodeType="afterEffect">
                                  <p:stCondLst>
                                    <p:cond delay="200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wipe(left)">
                                      <p:cBhvr>
                                        <p:cTn id="3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uiExpand="1" build="p" advAuto="2000"/>
      <p:bldP spid="4" grpId="0" animBg="1"/>
      <p:bldP spid="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8F266-655B-1106-730A-B6325A7239DD}"/>
            </a:ext>
          </a:extLst>
        </p:cNvPr>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70FE10BE-72BB-71C2-0308-C6C03DDFF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5" name="Rectangle 4">
            <a:extLst>
              <a:ext uri="{FF2B5EF4-FFF2-40B4-BE49-F238E27FC236}">
                <a16:creationId xmlns:a16="http://schemas.microsoft.com/office/drawing/2014/main" id="{0BBCF176-9404-A76A-094C-79184C2FB95E}"/>
              </a:ext>
            </a:extLst>
          </p:cNvPr>
          <p:cNvSpPr/>
          <p:nvPr/>
        </p:nvSpPr>
        <p:spPr>
          <a:xfrm>
            <a:off x="1944554" y="1915584"/>
            <a:ext cx="6450763"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SECOND COORDINATION MEETING</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92AF713C-E716-BCC6-E4E7-CD42FCF4CBED}"/>
              </a:ext>
            </a:extLst>
          </p:cNvPr>
          <p:cNvSpPr/>
          <p:nvPr/>
        </p:nvSpPr>
        <p:spPr>
          <a:xfrm>
            <a:off x="2114723" y="2483022"/>
            <a:ext cx="1472047"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OUTCOMES</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aper with a letter on it&#10;&#10;Description automatically generated">
            <a:extLst>
              <a:ext uri="{FF2B5EF4-FFF2-40B4-BE49-F238E27FC236}">
                <a16:creationId xmlns:a16="http://schemas.microsoft.com/office/drawing/2014/main" id="{631CFDD5-96DE-EB17-3951-08C188C74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88" y="1430150"/>
            <a:ext cx="1608716" cy="1608716"/>
          </a:xfrm>
          <a:prstGeom prst="rect">
            <a:avLst/>
          </a:prstGeom>
        </p:spPr>
      </p:pic>
      <p:sp>
        <p:nvSpPr>
          <p:cNvPr id="12" name="TextBox 11">
            <a:extLst>
              <a:ext uri="{FF2B5EF4-FFF2-40B4-BE49-F238E27FC236}">
                <a16:creationId xmlns:a16="http://schemas.microsoft.com/office/drawing/2014/main" id="{C23A6B41-9D9B-647A-62F3-6988CDF84386}"/>
              </a:ext>
            </a:extLst>
          </p:cNvPr>
          <p:cNvSpPr txBox="1"/>
          <p:nvPr/>
        </p:nvSpPr>
        <p:spPr>
          <a:xfrm>
            <a:off x="1030745" y="3038866"/>
            <a:ext cx="10046986" cy="3847207"/>
          </a:xfrm>
          <a:prstGeom prst="rect">
            <a:avLst/>
          </a:prstGeom>
          <a:noFill/>
        </p:spPr>
        <p:txBody>
          <a:bodyPr wrap="square" rtlCol="0">
            <a:spAutoFit/>
          </a:bodyPr>
          <a:lstStyle/>
          <a:p>
            <a:pPr lvl="0">
              <a:buClr>
                <a:schemeClr val="accent2">
                  <a:lumMod val="75000"/>
                </a:schemeClr>
              </a:buClr>
              <a:buSzPct val="150000"/>
            </a:pPr>
            <a:endParaRPr lang="en-GB" sz="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000" b="1" dirty="0">
                <a:solidFill>
                  <a:srgbClr val="156082"/>
                </a:solidFill>
                <a:latin typeface="Calibri" panose="020F0502020204030204" pitchFamily="34" charset="0"/>
                <a:ea typeface="Calibri" panose="020F0502020204030204" pitchFamily="34" charset="0"/>
                <a:cs typeface="Calibri" panose="020F0502020204030204" pitchFamily="34" charset="0"/>
              </a:rPr>
              <a:t>Swedish</a:t>
            </a: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 and </a:t>
            </a:r>
            <a:r>
              <a:rPr lang="en-GB" sz="2000" b="1" dirty="0">
                <a:solidFill>
                  <a:srgbClr val="156082"/>
                </a:solidFill>
                <a:latin typeface="Calibri" panose="020F0502020204030204" pitchFamily="34" charset="0"/>
                <a:ea typeface="Calibri" panose="020F0502020204030204" pitchFamily="34" charset="0"/>
                <a:cs typeface="Calibri" panose="020F0502020204030204" pitchFamily="34" charset="0"/>
              </a:rPr>
              <a:t>German</a:t>
            </a: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 investigations focused on </a:t>
            </a:r>
            <a:r>
              <a:rPr lang="en-GB" sz="2000" b="1" dirty="0">
                <a:solidFill>
                  <a:srgbClr val="156082"/>
                </a:solidFill>
                <a:latin typeface="Calibri" panose="020F0502020204030204" pitchFamily="34" charset="0"/>
                <a:ea typeface="Calibri" panose="020F0502020204030204" pitchFamily="34" charset="0"/>
                <a:cs typeface="Calibri" panose="020F0502020204030204" pitchFamily="34" charset="0"/>
              </a:rPr>
              <a:t>money </a:t>
            </a:r>
            <a:r>
              <a:rPr lang="en-GB" sz="20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laundering: </a:t>
            </a: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s</a:t>
            </a:r>
            <a:r>
              <a:rPr lang="en-GB" sz="20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uspects </a:t>
            </a: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residing in </a:t>
            </a:r>
            <a:r>
              <a:rPr lang="en-GB" sz="2000" b="1" dirty="0">
                <a:solidFill>
                  <a:srgbClr val="156082"/>
                </a:solidFill>
                <a:latin typeface="Calibri" panose="020F0502020204030204" pitchFamily="34" charset="0"/>
                <a:ea typeface="Calibri" panose="020F0502020204030204" pitchFamily="34" charset="0"/>
                <a:cs typeface="Calibri" panose="020F0502020204030204" pitchFamily="34" charset="0"/>
              </a:rPr>
              <a:t>both Member States </a:t>
            </a: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have been receiving and forwarding on large amounts of money to </a:t>
            </a:r>
            <a:r>
              <a:rPr lang="en-GB" sz="2000" b="1" dirty="0">
                <a:solidFill>
                  <a:srgbClr val="156082"/>
                </a:solidFill>
                <a:latin typeface="Calibri" panose="020F0502020204030204" pitchFamily="34" charset="0"/>
                <a:ea typeface="Calibri" panose="020F0502020204030204" pitchFamily="34" charset="0"/>
                <a:cs typeface="Calibri" panose="020F0502020204030204" pitchFamily="34" charset="0"/>
              </a:rPr>
              <a:t>Ukraine, Turkey </a:t>
            </a: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and</a:t>
            </a:r>
            <a:r>
              <a:rPr lang="en-GB" sz="2000" b="1" dirty="0">
                <a:solidFill>
                  <a:srgbClr val="156082"/>
                </a:solidFill>
                <a:latin typeface="Calibri" panose="020F0502020204030204" pitchFamily="34" charset="0"/>
                <a:ea typeface="Calibri" panose="020F0502020204030204" pitchFamily="34" charset="0"/>
                <a:cs typeface="Calibri" panose="020F0502020204030204" pitchFamily="34" charset="0"/>
              </a:rPr>
              <a:t> Hong </a:t>
            </a:r>
            <a:r>
              <a:rPr lang="en-GB" sz="20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Kong</a:t>
            </a:r>
          </a:p>
          <a:p>
            <a:pPr lvl="0">
              <a:buClr>
                <a:schemeClr val="accent2">
                  <a:lumMod val="75000"/>
                </a:schemeClr>
              </a:buClr>
              <a:buSzPct val="150000"/>
            </a:pPr>
            <a:endParaRPr lang="en-GB" sz="2000" b="1"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lvl="0">
              <a:buClr>
                <a:schemeClr val="accent2">
                  <a:lumMod val="75000"/>
                </a:schemeClr>
              </a:buClr>
              <a:buSzPct val="150000"/>
            </a:pPr>
            <a:endParaRPr lang="en-GB" sz="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Agreement to extend JIT to include </a:t>
            </a:r>
            <a:r>
              <a:rPr lang="en-GB" sz="2000" b="1" dirty="0">
                <a:solidFill>
                  <a:srgbClr val="156082"/>
                </a:solidFill>
                <a:latin typeface="Calibri" panose="020F0502020204030204" pitchFamily="34" charset="0"/>
                <a:ea typeface="Calibri" panose="020F0502020204030204" pitchFamily="34" charset="0"/>
                <a:cs typeface="Calibri" panose="020F0502020204030204" pitchFamily="34" charset="0"/>
              </a:rPr>
              <a:t>Germany</a:t>
            </a: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 and </a:t>
            </a:r>
            <a:r>
              <a:rPr lang="en-GB" sz="20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Sweden</a:t>
            </a:r>
          </a:p>
          <a:p>
            <a:pPr lvl="0">
              <a:buClr>
                <a:schemeClr val="accent2">
                  <a:lumMod val="75000"/>
                </a:schemeClr>
              </a:buClr>
              <a:buSzPct val="150000"/>
            </a:pPr>
            <a:endParaRPr lang="en-GB" sz="2000" b="1"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lvl="0">
              <a:buClr>
                <a:schemeClr val="accent2">
                  <a:lumMod val="75000"/>
                </a:schemeClr>
              </a:buClr>
              <a:buSzPct val="150000"/>
            </a:pPr>
            <a:endParaRPr lang="en-GB" sz="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In </a:t>
            </a:r>
            <a:r>
              <a:rPr lang="en-GB" sz="2000" b="1" dirty="0">
                <a:solidFill>
                  <a:srgbClr val="156082"/>
                </a:solidFill>
                <a:latin typeface="Calibri" panose="020F0502020204030204" pitchFamily="34" charset="0"/>
                <a:ea typeface="Calibri" panose="020F0502020204030204" pitchFamily="34" charset="0"/>
                <a:cs typeface="Calibri" panose="020F0502020204030204" pitchFamily="34" charset="0"/>
              </a:rPr>
              <a:t>Ukraine</a:t>
            </a: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 the crimes investigated were gross fraud; a </a:t>
            </a:r>
            <a:r>
              <a:rPr lang="en-GB" sz="2000" b="1" dirty="0">
                <a:solidFill>
                  <a:srgbClr val="156082"/>
                </a:solidFill>
                <a:latin typeface="Calibri" panose="020F0502020204030204" pitchFamily="34" charset="0"/>
                <a:ea typeface="Calibri" panose="020F0502020204030204" pitchFamily="34" charset="0"/>
                <a:cs typeface="Calibri" panose="020F0502020204030204" pitchFamily="34" charset="0"/>
              </a:rPr>
              <a:t>call centre using young employees to sell valueless shares</a:t>
            </a: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 had been identified in </a:t>
            </a:r>
            <a:r>
              <a:rPr lang="en-GB" sz="20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Kyiv</a:t>
            </a:r>
          </a:p>
          <a:p>
            <a:pPr lvl="0">
              <a:buClr>
                <a:schemeClr val="accent2">
                  <a:lumMod val="75000"/>
                </a:schemeClr>
              </a:buClr>
              <a:buSzPct val="150000"/>
            </a:pPr>
            <a:endPar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lvl="0">
              <a:buClr>
                <a:schemeClr val="accent2">
                  <a:lumMod val="75000"/>
                </a:schemeClr>
              </a:buClr>
              <a:buSzPct val="150000"/>
            </a:pPr>
            <a:endParaRPr lang="en-GB" sz="6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2">
                  <a:lumMod val="75000"/>
                </a:schemeClr>
              </a:buClr>
              <a:buSzPct val="150000"/>
              <a:buFont typeface="Open Sans SemiBold" pitchFamily="2" charset="0"/>
              <a:buChar char="›"/>
            </a:pPr>
            <a:r>
              <a:rPr lang="en-GB" sz="2000" b="1" dirty="0">
                <a:solidFill>
                  <a:srgbClr val="156082"/>
                </a:solidFill>
                <a:latin typeface="Calibri" panose="020F0502020204030204" pitchFamily="34" charset="0"/>
                <a:ea typeface="Calibri" panose="020F0502020204030204" pitchFamily="34" charset="0"/>
                <a:cs typeface="Calibri" panose="020F0502020204030204" pitchFamily="34" charset="0"/>
              </a:rPr>
              <a:t>Ukraine</a:t>
            </a: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 would also have liked to join the JIT, but as the investigation was at a very early stage this was </a:t>
            </a:r>
            <a:r>
              <a:rPr lang="en-GB" sz="2000" b="1" dirty="0">
                <a:solidFill>
                  <a:srgbClr val="156082"/>
                </a:solidFill>
                <a:latin typeface="Calibri" panose="020F0502020204030204" pitchFamily="34" charset="0"/>
                <a:ea typeface="Calibri" panose="020F0502020204030204" pitchFamily="34" charset="0"/>
                <a:cs typeface="Calibri" panose="020F0502020204030204" pitchFamily="34" charset="0"/>
              </a:rPr>
              <a:t>not yet possible</a:t>
            </a:r>
          </a:p>
        </p:txBody>
      </p:sp>
      <p:sp>
        <p:nvSpPr>
          <p:cNvPr id="8" name="Rectangle 7">
            <a:extLst>
              <a:ext uri="{FF2B5EF4-FFF2-40B4-BE49-F238E27FC236}">
                <a16:creationId xmlns:a16="http://schemas.microsoft.com/office/drawing/2014/main" id="{FB6E2585-A00D-1F59-ECF1-E3E725FB423C}"/>
              </a:ext>
            </a:extLst>
          </p:cNvPr>
          <p:cNvSpPr/>
          <p:nvPr/>
        </p:nvSpPr>
        <p:spPr>
          <a:xfrm>
            <a:off x="4535424" y="100584"/>
            <a:ext cx="960120" cy="813816"/>
          </a:xfrm>
          <a:prstGeom prst="rect">
            <a:avLst/>
          </a:prstGeom>
          <a:solidFill>
            <a:srgbClr val="CED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0" name="Picture 9" descr="A close up of a logo&#10;&#10;Description automatically generated">
            <a:extLst>
              <a:ext uri="{FF2B5EF4-FFF2-40B4-BE49-F238E27FC236}">
                <a16:creationId xmlns:a16="http://schemas.microsoft.com/office/drawing/2014/main" id="{D3855564-3621-7DAC-7316-93C02C2234F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21280" y="109728"/>
            <a:ext cx="1674904" cy="420959"/>
          </a:xfrm>
          <a:prstGeom prst="rect">
            <a:avLst/>
          </a:prstGeom>
        </p:spPr>
      </p:pic>
    </p:spTree>
    <p:extLst>
      <p:ext uri="{BB962C8B-B14F-4D97-AF65-F5344CB8AC3E}">
        <p14:creationId xmlns:p14="http://schemas.microsoft.com/office/powerpoint/2010/main" val="33247428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wipe(left)">
                                      <p:cBhvr>
                                        <p:cTn id="7" dur="500"/>
                                        <p:tgtEl>
                                          <p:spTgt spid="12">
                                            <p:txEl>
                                              <p:pRg st="1" end="1"/>
                                            </p:txEl>
                                          </p:spTgt>
                                        </p:tgtEl>
                                      </p:cBhvr>
                                    </p:animEffect>
                                  </p:childTnLst>
                                </p:cTn>
                              </p:par>
                            </p:childTnLst>
                          </p:cTn>
                        </p:par>
                        <p:par>
                          <p:cTn id="8" fill="hold">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12">
                                            <p:txEl>
                                              <p:pRg st="4" end="4"/>
                                            </p:txEl>
                                          </p:spTgt>
                                        </p:tgtEl>
                                        <p:attrNameLst>
                                          <p:attrName>style.visibility</p:attrName>
                                        </p:attrNameLst>
                                      </p:cBhvr>
                                      <p:to>
                                        <p:strVal val="visible"/>
                                      </p:to>
                                    </p:set>
                                    <p:animEffect transition="in" filter="wipe(left)">
                                      <p:cBhvr>
                                        <p:cTn id="11" dur="500"/>
                                        <p:tgtEl>
                                          <p:spTgt spid="12">
                                            <p:txEl>
                                              <p:pRg st="4" end="4"/>
                                            </p:txEl>
                                          </p:spTgt>
                                        </p:tgtEl>
                                      </p:cBhvr>
                                    </p:animEffect>
                                  </p:childTnLst>
                                </p:cTn>
                              </p:par>
                            </p:childTnLst>
                          </p:cTn>
                        </p:par>
                        <p:par>
                          <p:cTn id="12" fill="hold">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12">
                                            <p:txEl>
                                              <p:pRg st="7" end="7"/>
                                            </p:txEl>
                                          </p:spTgt>
                                        </p:tgtEl>
                                        <p:attrNameLst>
                                          <p:attrName>style.visibility</p:attrName>
                                        </p:attrNameLst>
                                      </p:cBhvr>
                                      <p:to>
                                        <p:strVal val="visible"/>
                                      </p:to>
                                    </p:set>
                                    <p:animEffect transition="in" filter="wipe(left)">
                                      <p:cBhvr>
                                        <p:cTn id="15" dur="500"/>
                                        <p:tgtEl>
                                          <p:spTgt spid="12">
                                            <p:txEl>
                                              <p:pRg st="7" end="7"/>
                                            </p:txEl>
                                          </p:spTgt>
                                        </p:tgtEl>
                                      </p:cBhvr>
                                    </p:animEffect>
                                  </p:childTnLst>
                                </p:cTn>
                              </p:par>
                            </p:childTnLst>
                          </p:cTn>
                        </p:par>
                        <p:par>
                          <p:cTn id="16" fill="hold">
                            <p:stCondLst>
                              <p:cond delay="4500"/>
                            </p:stCondLst>
                            <p:childTnLst>
                              <p:par>
                                <p:cTn id="17" presetID="22" presetClass="entr" presetSubtype="8" fill="hold" grpId="0" nodeType="afterEffect">
                                  <p:stCondLst>
                                    <p:cond delay="3000"/>
                                  </p:stCondLst>
                                  <p:childTnLst>
                                    <p:set>
                                      <p:cBhvr>
                                        <p:cTn id="18" dur="1" fill="hold">
                                          <p:stCondLst>
                                            <p:cond delay="0"/>
                                          </p:stCondLst>
                                        </p:cTn>
                                        <p:tgtEl>
                                          <p:spTgt spid="12">
                                            <p:txEl>
                                              <p:pRg st="10" end="10"/>
                                            </p:txEl>
                                          </p:spTgt>
                                        </p:tgtEl>
                                        <p:attrNameLst>
                                          <p:attrName>style.visibility</p:attrName>
                                        </p:attrNameLst>
                                      </p:cBhvr>
                                      <p:to>
                                        <p:strVal val="visible"/>
                                      </p:to>
                                    </p:set>
                                    <p:animEffect transition="in" filter="wipe(left)">
                                      <p:cBhvr>
                                        <p:cTn id="19" dur="500"/>
                                        <p:tgtEl>
                                          <p:spTgt spid="12">
                                            <p:txEl>
                                              <p:pRg st="10" end="10"/>
                                            </p:txEl>
                                          </p:spTgt>
                                        </p:tgtEl>
                                      </p:cBhvr>
                                    </p:animEffect>
                                  </p:childTnLst>
                                </p:cTn>
                              </p:par>
                              <p:par>
                                <p:cTn id="20" presetID="18" presetClass="entr" presetSubtype="12" fill="hold" grpId="0" nodeType="withEffect">
                                  <p:stCondLst>
                                    <p:cond delay="25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par>
                                <p:cTn id="23" presetID="27" presetClass="emph" presetSubtype="0" fill="remove" grpId="1" nodeType="withEffect">
                                  <p:stCondLst>
                                    <p:cond delay="500"/>
                                  </p:stCondLst>
                                  <p:childTnLst>
                                    <p:animClr clrSpc="rgb" dir="cw">
                                      <p:cBhvr override="childStyle">
                                        <p:cTn id="24" dur="250" autoRev="1" fill="remove"/>
                                        <p:tgtEl>
                                          <p:spTgt spid="6"/>
                                        </p:tgtEl>
                                        <p:attrNameLst>
                                          <p:attrName>style.color</p:attrName>
                                        </p:attrNameLst>
                                      </p:cBhvr>
                                      <p:to>
                                        <a:schemeClr val="accent2"/>
                                      </p:to>
                                    </p:animClr>
                                    <p:animClr clrSpc="rgb" dir="cw">
                                      <p:cBhvr>
                                        <p:cTn id="25" dur="250" autoRev="1" fill="remove"/>
                                        <p:tgtEl>
                                          <p:spTgt spid="6"/>
                                        </p:tgtEl>
                                        <p:attrNameLst>
                                          <p:attrName>fillcolor</p:attrName>
                                        </p:attrNameLst>
                                      </p:cBhvr>
                                      <p:to>
                                        <a:schemeClr val="accent2"/>
                                      </p:to>
                                    </p:animClr>
                                    <p:set>
                                      <p:cBhvr>
                                        <p:cTn id="26" dur="250" autoRev="1" fill="remove"/>
                                        <p:tgtEl>
                                          <p:spTgt spid="6"/>
                                        </p:tgtEl>
                                        <p:attrNameLst>
                                          <p:attrName>fill.type</p:attrName>
                                        </p:attrNameLst>
                                      </p:cBhvr>
                                      <p:to>
                                        <p:strVal val="solid"/>
                                      </p:to>
                                    </p:set>
                                    <p:set>
                                      <p:cBhvr>
                                        <p:cTn id="27" dur="250" autoRev="1" fill="remove"/>
                                        <p:tgtEl>
                                          <p:spTgt spid="6"/>
                                        </p:tgtEl>
                                        <p:attrNameLst>
                                          <p:attrName>fill.on</p:attrName>
                                        </p:attrNameLst>
                                      </p:cBhvr>
                                      <p:to>
                                        <p:strVal val="true"/>
                                      </p:to>
                                    </p:set>
                                  </p:childTnLst>
                                </p:cTn>
                              </p:par>
                              <p:par>
                                <p:cTn id="28" presetID="31" presetClass="entr" presetSubtype="0" fill="hold" nodeType="withEffect">
                                  <p:stCondLst>
                                    <p:cond delay="10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 calcmode="lin" valueType="num">
                                      <p:cBhvr>
                                        <p:cTn id="32" dur="500" fill="hold"/>
                                        <p:tgtEl>
                                          <p:spTgt spid="7"/>
                                        </p:tgtEl>
                                        <p:attrNameLst>
                                          <p:attrName>style.rotation</p:attrName>
                                        </p:attrNameLst>
                                      </p:cBhvr>
                                      <p:tavLst>
                                        <p:tav tm="0">
                                          <p:val>
                                            <p:fltVal val="90"/>
                                          </p:val>
                                        </p:tav>
                                        <p:tav tm="100000">
                                          <p:val>
                                            <p:fltVal val="0"/>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2" grpId="0" uiExpand="1" build="p" advAuto="200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77A3A-4CB3-1CD0-D816-1FA7D044279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12BF88F7-A690-B9AC-9DA7-4CD62BA71024}"/>
              </a:ext>
            </a:extLst>
          </p:cNvPr>
          <p:cNvSpPr txBox="1"/>
          <p:nvPr/>
        </p:nvSpPr>
        <p:spPr>
          <a:xfrm>
            <a:off x="490654" y="1323895"/>
            <a:ext cx="8379025" cy="4832092"/>
          </a:xfrm>
          <a:prstGeom prst="rect">
            <a:avLst/>
          </a:prstGeom>
          <a:noFill/>
        </p:spPr>
        <p:txBody>
          <a:bodyPr wrap="square" rtlCol="0">
            <a:spAutoFit/>
          </a:bodyPr>
          <a:lstStyle/>
          <a:p>
            <a:pPr marL="342900" lvl="0" indent="-342900">
              <a:buClr>
                <a:schemeClr val="accent2">
                  <a:lumMod val="75000"/>
                </a:schemeClr>
              </a:buClr>
              <a:buSzPct val="150000"/>
              <a:buFont typeface="Open Sans SemiBold" pitchFamily="2" charset="0"/>
              <a:buChar cha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Investment fraud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is a complex crime to investigate</a:t>
            </a:r>
          </a:p>
          <a:p>
            <a:pPr lvl="0">
              <a:buClr>
                <a:schemeClr val="accent2">
                  <a:lumMod val="75000"/>
                </a:schemeClr>
              </a:buClr>
              <a:buSzPct val="150000"/>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Cross-border criminality can make the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investigations even more difficult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for police and judiciary</a:t>
            </a:r>
          </a:p>
          <a:p>
            <a:pPr lvl="0">
              <a:buClr>
                <a:schemeClr val="accent2">
                  <a:lumMod val="75000"/>
                </a:schemeClr>
              </a:buClr>
              <a:buSzPct val="150000"/>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We will look at an example of such an investigation where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a JIT was used</a:t>
            </a:r>
          </a:p>
          <a:p>
            <a:pPr lvl="0">
              <a:buClr>
                <a:schemeClr val="accent2">
                  <a:lumMod val="75000"/>
                </a:schemeClr>
              </a:buClr>
              <a:buSzPct val="150000"/>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The story begins in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early 2021</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with a legitimate-looking website that offers a very tempting investment opportunity…</a:t>
            </a:r>
          </a:p>
        </p:txBody>
      </p:sp>
      <p:sp>
        <p:nvSpPr>
          <p:cNvPr id="13" name="Rectangle 12">
            <a:extLst>
              <a:ext uri="{FF2B5EF4-FFF2-40B4-BE49-F238E27FC236}">
                <a16:creationId xmlns:a16="http://schemas.microsoft.com/office/drawing/2014/main" id="{5F1F9FD2-D2D1-63C2-6907-07DCA1248C7B}"/>
              </a:ext>
            </a:extLst>
          </p:cNvPr>
          <p:cNvSpPr/>
          <p:nvPr/>
        </p:nvSpPr>
        <p:spPr>
          <a:xfrm>
            <a:off x="315311" y="309204"/>
            <a:ext cx="3113696" cy="637849"/>
          </a:xfrm>
          <a:prstGeom prst="rect">
            <a:avLst/>
          </a:prstGeom>
          <a:solidFill>
            <a:srgbClr val="156082"/>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INTRODUCTION</a:t>
            </a:r>
            <a:endParaRPr lang="en-BE" sz="2800" b="1" spc="6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190389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13"/>
                                        </p:tgtEl>
                                        <p:attrNameLst>
                                          <p:attrName>style.color</p:attrName>
                                        </p:attrNameLst>
                                      </p:cBhvr>
                                      <p:to>
                                        <a:schemeClr val="accent2"/>
                                      </p:to>
                                    </p:animClr>
                                    <p:animClr clrSpc="rgb" dir="cw">
                                      <p:cBhvr>
                                        <p:cTn id="10" dur="250" autoRev="1" fill="remove"/>
                                        <p:tgtEl>
                                          <p:spTgt spid="13"/>
                                        </p:tgtEl>
                                        <p:attrNameLst>
                                          <p:attrName>fillcolor</p:attrName>
                                        </p:attrNameLst>
                                      </p:cBhvr>
                                      <p:to>
                                        <a:schemeClr val="accent2"/>
                                      </p:to>
                                    </p:animClr>
                                    <p:set>
                                      <p:cBhvr>
                                        <p:cTn id="11" dur="250" autoRev="1" fill="remove"/>
                                        <p:tgtEl>
                                          <p:spTgt spid="13"/>
                                        </p:tgtEl>
                                        <p:attrNameLst>
                                          <p:attrName>fill.type</p:attrName>
                                        </p:attrNameLst>
                                      </p:cBhvr>
                                      <p:to>
                                        <p:strVal val="solid"/>
                                      </p:to>
                                    </p:set>
                                    <p:set>
                                      <p:cBhvr>
                                        <p:cTn id="12" dur="250" autoRev="1" fill="remove"/>
                                        <p:tgtEl>
                                          <p:spTgt spid="13"/>
                                        </p:tgtEl>
                                        <p:attrNameLst>
                                          <p:attrName>fill.on</p:attrName>
                                        </p:attrNameLst>
                                      </p:cBhvr>
                                      <p:to>
                                        <p:strVal val="true"/>
                                      </p:to>
                                    </p:set>
                                  </p:childTnLst>
                                </p:cTn>
                              </p:par>
                            </p:childTnLst>
                          </p:cTn>
                        </p:par>
                        <p:par>
                          <p:cTn id="13" fill="hold">
                            <p:stCondLst>
                              <p:cond delay="750"/>
                            </p:stCondLst>
                            <p:childTnLst>
                              <p:par>
                                <p:cTn id="14" presetID="22" presetClass="entr" presetSubtype="8" fill="hold" grpId="0" nodeType="afterEffect">
                                  <p:stCondLst>
                                    <p:cond delay="200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par>
                          <p:cTn id="17" fill="hold">
                            <p:stCondLst>
                              <p:cond delay="3250"/>
                            </p:stCondLst>
                            <p:childTnLst>
                              <p:par>
                                <p:cTn id="18" presetID="22" presetClass="entr" presetSubtype="8" fill="hold" grpId="0" nodeType="afterEffect">
                                  <p:stCondLst>
                                    <p:cond delay="200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500"/>
                                        <p:tgtEl>
                                          <p:spTgt spid="10">
                                            <p:txEl>
                                              <p:pRg st="2" end="2"/>
                                            </p:txEl>
                                          </p:spTgt>
                                        </p:tgtEl>
                                      </p:cBhvr>
                                    </p:animEffect>
                                  </p:childTnLst>
                                </p:cTn>
                              </p:par>
                            </p:childTnLst>
                          </p:cTn>
                        </p:par>
                        <p:par>
                          <p:cTn id="21" fill="hold">
                            <p:stCondLst>
                              <p:cond delay="5750"/>
                            </p:stCondLst>
                            <p:childTnLst>
                              <p:par>
                                <p:cTn id="22" presetID="22" presetClass="entr" presetSubtype="8" fill="hold" grpId="0" nodeType="afterEffect">
                                  <p:stCondLst>
                                    <p:cond delay="200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wipe(left)">
                                      <p:cBhvr>
                                        <p:cTn id="24" dur="500"/>
                                        <p:tgtEl>
                                          <p:spTgt spid="10">
                                            <p:txEl>
                                              <p:pRg st="4" end="4"/>
                                            </p:txEl>
                                          </p:spTgt>
                                        </p:tgtEl>
                                      </p:cBhvr>
                                    </p:animEffect>
                                  </p:childTnLst>
                                </p:cTn>
                              </p:par>
                            </p:childTnLst>
                          </p:cTn>
                        </p:par>
                        <p:par>
                          <p:cTn id="25" fill="hold">
                            <p:stCondLst>
                              <p:cond delay="8250"/>
                            </p:stCondLst>
                            <p:childTnLst>
                              <p:par>
                                <p:cTn id="26" presetID="22" presetClass="entr" presetSubtype="8" fill="hold" grpId="0" nodeType="afterEffect">
                                  <p:stCondLst>
                                    <p:cond delay="200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wipe(left)">
                                      <p:cBhvr>
                                        <p:cTn id="28"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dvAuto="2000"/>
      <p:bldP spid="13" grpId="0" animBg="1"/>
      <p:bldP spid="1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3D9A9-DEEA-3064-BABB-B6FE53EF809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E2B792C-688A-42FF-7C0D-C1DDE196AD5A}"/>
              </a:ext>
            </a:extLst>
          </p:cNvPr>
          <p:cNvSpPr/>
          <p:nvPr/>
        </p:nvSpPr>
        <p:spPr>
          <a:xfrm>
            <a:off x="0" y="0"/>
            <a:ext cx="12192000" cy="6858000"/>
          </a:xfrm>
          <a:prstGeom prst="rect">
            <a:avLst/>
          </a:prstGeom>
          <a:solidFill>
            <a:srgbClr val="04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A10F6FCF-DB66-3D83-16B3-9987D05D57C9}"/>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a:extLst>
              <a:ext uri="{FF2B5EF4-FFF2-40B4-BE49-F238E27FC236}">
                <a16:creationId xmlns:a16="http://schemas.microsoft.com/office/drawing/2014/main" id="{96353561-1FA6-D1A8-9E26-14E4D6A218BE}"/>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3597167" y="2020686"/>
            <a:ext cx="4997665" cy="1198840"/>
          </a:xfrm>
          <a:prstGeom prst="rect">
            <a:avLst/>
          </a:prstGeom>
        </p:spPr>
      </p:pic>
      <p:pic>
        <p:nvPicPr>
          <p:cNvPr id="3" name="Picture 2" descr="A black and white logo&#10;&#10;Description automatically generated">
            <a:extLst>
              <a:ext uri="{FF2B5EF4-FFF2-40B4-BE49-F238E27FC236}">
                <a16:creationId xmlns:a16="http://schemas.microsoft.com/office/drawing/2014/main" id="{1806DC03-865D-D44F-73A9-87B7207FA0F2}"/>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97167" y="3490165"/>
            <a:ext cx="4997665" cy="1345173"/>
          </a:xfrm>
          <a:prstGeom prst="rect">
            <a:avLst/>
          </a:prstGeom>
        </p:spPr>
      </p:pic>
    </p:spTree>
    <p:extLst>
      <p:ext uri="{BB962C8B-B14F-4D97-AF65-F5344CB8AC3E}">
        <p14:creationId xmlns:p14="http://schemas.microsoft.com/office/powerpoint/2010/main" val="1408310600"/>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C42C3-8BB1-DF88-37BA-B81F8B073D9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F5C0238-45D3-8286-0FFA-1581F3446BED}"/>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87AC9246-1804-74A3-AFCF-87D1C575D33B}"/>
              </a:ext>
            </a:extLst>
          </p:cNvPr>
          <p:cNvSpPr/>
          <p:nvPr/>
        </p:nvSpPr>
        <p:spPr>
          <a:xfrm>
            <a:off x="4460251" y="3793473"/>
            <a:ext cx="3271496" cy="822515"/>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pPr algn="ctr"/>
            <a:r>
              <a:rPr lang="en-GB" sz="4400" b="1" i="1" spc="60" dirty="0">
                <a:latin typeface="Calibri" panose="020F0502020204030204" pitchFamily="34" charset="0"/>
                <a:ea typeface="Calibri" panose="020F0502020204030204" pitchFamily="34" charset="0"/>
                <a:cs typeface="Calibri" panose="020F0502020204030204" pitchFamily="34" charset="0"/>
              </a:rPr>
              <a:t>QUESTION 4</a:t>
            </a:r>
            <a:endParaRPr lang="en-BE" sz="4400" b="1" i="1" spc="6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blue circle with a white question mark in it&#10;&#10;Description automatically generated">
            <a:extLst>
              <a:ext uri="{FF2B5EF4-FFF2-40B4-BE49-F238E27FC236}">
                <a16:creationId xmlns:a16="http://schemas.microsoft.com/office/drawing/2014/main" id="{682E1C0B-5A79-74AF-EAED-CDA4AABEF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93" y="1640460"/>
            <a:ext cx="2153013" cy="2153013"/>
          </a:xfrm>
          <a:prstGeom prst="rect">
            <a:avLst/>
          </a:prstGeom>
        </p:spPr>
      </p:pic>
    </p:spTree>
    <p:extLst>
      <p:ext uri="{BB962C8B-B14F-4D97-AF65-F5344CB8AC3E}">
        <p14:creationId xmlns:p14="http://schemas.microsoft.com/office/powerpoint/2010/main" val="518550410"/>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par>
                                <p:cTn id="11" presetID="27" presetClass="emph" presetSubtype="0" fill="remove" grpId="1" nodeType="withEffect">
                                  <p:stCondLst>
                                    <p:cond delay="250"/>
                                  </p:stCondLst>
                                  <p:childTnLst>
                                    <p:animClr clrSpc="rgb" dir="cw">
                                      <p:cBhvr override="childStyle">
                                        <p:cTn id="12" dur="250" autoRev="1" fill="remove"/>
                                        <p:tgtEl>
                                          <p:spTgt spid="13"/>
                                        </p:tgtEl>
                                        <p:attrNameLst>
                                          <p:attrName>style.color</p:attrName>
                                        </p:attrNameLst>
                                      </p:cBhvr>
                                      <p:to>
                                        <a:schemeClr val="accent2"/>
                                      </p:to>
                                    </p:animClr>
                                    <p:animClr clrSpc="rgb" dir="cw">
                                      <p:cBhvr>
                                        <p:cTn id="13" dur="250" autoRev="1" fill="remove"/>
                                        <p:tgtEl>
                                          <p:spTgt spid="13"/>
                                        </p:tgtEl>
                                        <p:attrNameLst>
                                          <p:attrName>fillcolor</p:attrName>
                                        </p:attrNameLst>
                                      </p:cBhvr>
                                      <p:to>
                                        <a:schemeClr val="accent2"/>
                                      </p:to>
                                    </p:animClr>
                                    <p:set>
                                      <p:cBhvr>
                                        <p:cTn id="14" dur="250" autoRev="1" fill="remove"/>
                                        <p:tgtEl>
                                          <p:spTgt spid="13"/>
                                        </p:tgtEl>
                                        <p:attrNameLst>
                                          <p:attrName>fill.type</p:attrName>
                                        </p:attrNameLst>
                                      </p:cBhvr>
                                      <p:to>
                                        <p:strVal val="solid"/>
                                      </p:to>
                                    </p:set>
                                    <p:set>
                                      <p:cBhvr>
                                        <p:cTn id="15" dur="250" autoRev="1" fill="remove"/>
                                        <p:tgtEl>
                                          <p:spTgt spid="13"/>
                                        </p:tgtEl>
                                        <p:attrNameLst>
                                          <p:attrName>fill.on</p:attrName>
                                        </p:attrNameLst>
                                      </p:cBhvr>
                                      <p:to>
                                        <p:strVal val="true"/>
                                      </p:to>
                                    </p:set>
                                  </p:childTnLst>
                                </p:cTn>
                              </p:par>
                              <p:par>
                                <p:cTn id="16" presetID="49" presetClass="entr" presetSubtype="0" decel="10000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2D0B2-91A3-5DB8-A005-97FC524F4DF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BB8029-2AAD-3C35-76CA-EE171024502F}"/>
              </a:ext>
            </a:extLst>
          </p:cNvPr>
          <p:cNvSpPr txBox="1"/>
          <p:nvPr/>
        </p:nvSpPr>
        <p:spPr>
          <a:xfrm>
            <a:off x="1600602" y="500999"/>
            <a:ext cx="9522233"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Sweden and Germany would like to</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join the JIT.</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lang="en-GB" sz="3600" b="1" dirty="0">
                <a:solidFill>
                  <a:srgbClr val="156082"/>
                </a:solidFill>
                <a:latin typeface="Calibri" panose="020F0502020204030204" pitchFamily="34" charset="0"/>
                <a:ea typeface="Calibri" panose="020F0502020204030204" pitchFamily="34" charset="0"/>
                <a:cs typeface="Calibri" panose="020F0502020204030204" pitchFamily="34" charset="0"/>
              </a:rPr>
              <a:t>What needs to be done?</a:t>
            </a:r>
            <a:endParaRPr lang="en-GB" sz="3200" dirty="0">
              <a:solidFill>
                <a:srgbClr val="156082"/>
              </a:solidFill>
              <a:latin typeface="Open Sans" pitchFamily="2" charset="0"/>
              <a:ea typeface="Open Sans" pitchFamily="2" charset="0"/>
              <a:cs typeface="Open Sans" pitchFamily="2" charset="0"/>
            </a:endParaRPr>
          </a:p>
        </p:txBody>
      </p:sp>
      <p:pic>
        <p:nvPicPr>
          <p:cNvPr id="2" name="Picture 1" descr="A blue circle with a white question mark in it&#10;&#10;Description automatically generated">
            <a:extLst>
              <a:ext uri="{FF2B5EF4-FFF2-40B4-BE49-F238E27FC236}">
                <a16:creationId xmlns:a16="http://schemas.microsoft.com/office/drawing/2014/main" id="{FE75F7F6-F616-CA93-89F4-068033C1E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grpSp>
        <p:nvGrpSpPr>
          <p:cNvPr id="15" name="Group 14">
            <a:extLst>
              <a:ext uri="{FF2B5EF4-FFF2-40B4-BE49-F238E27FC236}">
                <a16:creationId xmlns:a16="http://schemas.microsoft.com/office/drawing/2014/main" id="{248040DC-0559-B5C3-4BD4-4613D3699615}"/>
              </a:ext>
            </a:extLst>
          </p:cNvPr>
          <p:cNvGrpSpPr/>
          <p:nvPr/>
        </p:nvGrpSpPr>
        <p:grpSpPr>
          <a:xfrm>
            <a:off x="635175" y="2528923"/>
            <a:ext cx="10832750" cy="843840"/>
            <a:chOff x="571675" y="2428302"/>
            <a:chExt cx="10832750" cy="843840"/>
          </a:xfrm>
        </p:grpSpPr>
        <p:grpSp>
          <p:nvGrpSpPr>
            <p:cNvPr id="12" name="Group 11">
              <a:extLst>
                <a:ext uri="{FF2B5EF4-FFF2-40B4-BE49-F238E27FC236}">
                  <a16:creationId xmlns:a16="http://schemas.microsoft.com/office/drawing/2014/main" id="{9807D1D5-2F45-18BA-49E2-41F680B76099}"/>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C8EE43A0-A474-FCEB-37A0-E1D84ADC7951}"/>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2AAE5E90-CD77-7ACD-5809-A4CD6FE96B65}"/>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8065C3FC-3D24-9A8D-1BB6-546B5FA0EDE4}"/>
                </a:ext>
              </a:extLst>
            </p:cNvPr>
            <p:cNvSpPr txBox="1"/>
            <p:nvPr/>
          </p:nvSpPr>
          <p:spPr>
            <a:xfrm>
              <a:off x="1412291" y="2441145"/>
              <a:ext cx="9992134" cy="830997"/>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An amendment </a:t>
              </a:r>
              <a:r>
                <a:rPr lang="en-GB" sz="24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to the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JIT agreement including Sweden</a:t>
              </a:r>
            </a:p>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and Germany as parties needs to be signed</a:t>
              </a:r>
            </a:p>
          </p:txBody>
        </p:sp>
      </p:grpSp>
      <p:grpSp>
        <p:nvGrpSpPr>
          <p:cNvPr id="9" name="Group 8">
            <a:extLst>
              <a:ext uri="{FF2B5EF4-FFF2-40B4-BE49-F238E27FC236}">
                <a16:creationId xmlns:a16="http://schemas.microsoft.com/office/drawing/2014/main" id="{454B8D2D-1162-D7FC-3308-1D554135825E}"/>
              </a:ext>
            </a:extLst>
          </p:cNvPr>
          <p:cNvGrpSpPr/>
          <p:nvPr/>
        </p:nvGrpSpPr>
        <p:grpSpPr>
          <a:xfrm>
            <a:off x="635175" y="3471716"/>
            <a:ext cx="10832750" cy="831400"/>
            <a:chOff x="571675" y="2440742"/>
            <a:chExt cx="10832750" cy="831400"/>
          </a:xfrm>
        </p:grpSpPr>
        <p:grpSp>
          <p:nvGrpSpPr>
            <p:cNvPr id="21" name="Group 20">
              <a:extLst>
                <a:ext uri="{FF2B5EF4-FFF2-40B4-BE49-F238E27FC236}">
                  <a16:creationId xmlns:a16="http://schemas.microsoft.com/office/drawing/2014/main" id="{35A94BB0-9247-3961-5571-3F4EE602EA21}"/>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E77AB216-2DEE-E06E-44D0-745988D10386}"/>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C15A3B90-2D51-BBA2-6F97-FC30FB6029A5}"/>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B2E97D8F-E592-C389-0FCE-F75DD10648E4}"/>
                </a:ext>
              </a:extLst>
            </p:cNvPr>
            <p:cNvSpPr txBox="1"/>
            <p:nvPr/>
          </p:nvSpPr>
          <p:spPr>
            <a:xfrm>
              <a:off x="1412291" y="2441145"/>
              <a:ext cx="9992134" cy="830997"/>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An amendment to </a:t>
              </a:r>
              <a:r>
                <a:rPr lang="en-GB" sz="24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the JIT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agreement including</a:t>
              </a:r>
            </a:p>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Sweden, Germany and Ukraine needs to be signed</a:t>
              </a:r>
            </a:p>
          </p:txBody>
        </p:sp>
      </p:grpSp>
      <p:grpSp>
        <p:nvGrpSpPr>
          <p:cNvPr id="25" name="Group 24">
            <a:extLst>
              <a:ext uri="{FF2B5EF4-FFF2-40B4-BE49-F238E27FC236}">
                <a16:creationId xmlns:a16="http://schemas.microsoft.com/office/drawing/2014/main" id="{59FB1E19-DDB5-E1E6-36FD-A683A37D487E}"/>
              </a:ext>
            </a:extLst>
          </p:cNvPr>
          <p:cNvGrpSpPr/>
          <p:nvPr/>
        </p:nvGrpSpPr>
        <p:grpSpPr>
          <a:xfrm>
            <a:off x="635175" y="4406589"/>
            <a:ext cx="10832750" cy="831400"/>
            <a:chOff x="571675" y="2440742"/>
            <a:chExt cx="10832750" cy="831400"/>
          </a:xfrm>
        </p:grpSpPr>
        <p:grpSp>
          <p:nvGrpSpPr>
            <p:cNvPr id="26" name="Group 25">
              <a:extLst>
                <a:ext uri="{FF2B5EF4-FFF2-40B4-BE49-F238E27FC236}">
                  <a16:creationId xmlns:a16="http://schemas.microsoft.com/office/drawing/2014/main" id="{2EACDD55-A44C-153F-62AC-F537D052FF07}"/>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75F04C3D-2F1B-27B9-55A9-5E8B8907343A}"/>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5BFADA35-7142-1583-D468-D9F738C46560}"/>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5EB2614D-0B66-5555-AF78-935871068F15}"/>
                </a:ext>
              </a:extLst>
            </p:cNvPr>
            <p:cNvSpPr txBox="1"/>
            <p:nvPr/>
          </p:nvSpPr>
          <p:spPr>
            <a:xfrm>
              <a:off x="1412291" y="2441145"/>
              <a:ext cx="9992134" cy="830997"/>
            </a:xfrm>
            <a:prstGeom prst="rect">
              <a:avLst/>
            </a:prstGeom>
            <a:noFill/>
          </p:spPr>
          <p:txBody>
            <a:bodyPr wrap="square" rtlCol="0" anchor="ctr" anchorCtr="0">
              <a:spAutoFit/>
            </a:bodyPr>
            <a:lstStyle/>
            <a:p>
              <a:pPr lvl="0">
                <a:buClr>
                  <a:srgbClr val="E97132">
                    <a:lumMod val="75000"/>
                  </a:srgbClr>
                </a:buClr>
                <a:buSzPct val="150000"/>
              </a:pPr>
              <a:r>
                <a:rPr lang="en-GB" sz="24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A notice should be provided informing the JIT parties</a:t>
              </a:r>
            </a:p>
            <a:p>
              <a:pPr lvl="0">
                <a:buClr>
                  <a:srgbClr val="E97132">
                    <a:lumMod val="75000"/>
                  </a:srgbClr>
                </a:buClr>
                <a:buSzPct val="150000"/>
              </a:pPr>
              <a:r>
                <a:rPr lang="en-GB" sz="24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that Sweden and Germany would like to join the JIT</a:t>
              </a:r>
              <a:endPar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A180486F-8C0B-1670-3A67-349273148929}"/>
              </a:ext>
            </a:extLst>
          </p:cNvPr>
          <p:cNvGrpSpPr/>
          <p:nvPr/>
        </p:nvGrpSpPr>
        <p:grpSpPr>
          <a:xfrm>
            <a:off x="635175" y="5342484"/>
            <a:ext cx="11369256" cy="735756"/>
            <a:chOff x="571675" y="2440742"/>
            <a:chExt cx="11369256" cy="735756"/>
          </a:xfrm>
        </p:grpSpPr>
        <p:grpSp>
          <p:nvGrpSpPr>
            <p:cNvPr id="31" name="Group 30">
              <a:extLst>
                <a:ext uri="{FF2B5EF4-FFF2-40B4-BE49-F238E27FC236}">
                  <a16:creationId xmlns:a16="http://schemas.microsoft.com/office/drawing/2014/main" id="{39C177E4-148B-B811-D0C7-A79F3AFD8137}"/>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D35017BB-11FA-F798-E6FA-B0EF076353EB}"/>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3643A97A-2FFA-093B-BDD3-E99F43239DB8}"/>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484FCD56-760F-5C39-8259-5DA2714B5B40}"/>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 new JIT agreement would need to be drafted</a:t>
              </a:r>
            </a:p>
          </p:txBody>
        </p:sp>
      </p:grpSp>
    </p:spTree>
    <p:extLst>
      <p:ext uri="{BB962C8B-B14F-4D97-AF65-F5344CB8AC3E}">
        <p14:creationId xmlns:p14="http://schemas.microsoft.com/office/powerpoint/2010/main" val="15487790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par>
                          <p:cTn id="11" fill="hold">
                            <p:stCondLst>
                              <p:cond delay="2500"/>
                            </p:stCondLst>
                            <p:childTnLst>
                              <p:par>
                                <p:cTn id="12" presetID="42" presetClass="entr" presetSubtype="0" fill="hold" nodeType="afterEffect">
                                  <p:stCondLst>
                                    <p:cond delay="10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4000"/>
                            </p:stCondLst>
                            <p:childTnLst>
                              <p:par>
                                <p:cTn id="18" presetID="42" presetClass="entr" presetSubtype="0" fill="hold" nodeType="after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5500"/>
                            </p:stCondLst>
                            <p:childTnLst>
                              <p:par>
                                <p:cTn id="24" presetID="42" presetClass="entr" presetSubtype="0" fill="hold" nodeType="afterEffect">
                                  <p:stCondLst>
                                    <p:cond delay="10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7000"/>
                            </p:stCondLst>
                            <p:childTnLst>
                              <p:par>
                                <p:cTn id="30" presetID="42" presetClass="entr" presetSubtype="0" fill="hold" nodeType="afterEffect">
                                  <p:stCondLst>
                                    <p:cond delay="10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anim calcmode="lin" valueType="num">
                                      <p:cBhvr>
                                        <p:cTn id="33" dur="500" fill="hold"/>
                                        <p:tgtEl>
                                          <p:spTgt spid="30"/>
                                        </p:tgtEl>
                                        <p:attrNameLst>
                                          <p:attrName>ppt_x</p:attrName>
                                        </p:attrNameLst>
                                      </p:cBhvr>
                                      <p:tavLst>
                                        <p:tav tm="0">
                                          <p:val>
                                            <p:strVal val="#ppt_x"/>
                                          </p:val>
                                        </p:tav>
                                        <p:tav tm="100000">
                                          <p:val>
                                            <p:strVal val="#ppt_x"/>
                                          </p:val>
                                        </p:tav>
                                      </p:tavLst>
                                    </p:anim>
                                    <p:anim calcmode="lin" valueType="num">
                                      <p:cBhvr>
                                        <p:cTn id="34"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dvAuto="200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6A969-F615-75A6-F1B4-4EB6D5D86CB1}"/>
            </a:ext>
          </a:extLst>
        </p:cNvPr>
        <p:cNvGrpSpPr/>
        <p:nvPr/>
      </p:nvGrpSpPr>
      <p:grpSpPr>
        <a:xfrm>
          <a:off x="0" y="0"/>
          <a:ext cx="0" cy="0"/>
          <a:chOff x="0" y="0"/>
          <a:chExt cx="0" cy="0"/>
        </a:xfrm>
      </p:grpSpPr>
      <p:pic>
        <p:nvPicPr>
          <p:cNvPr id="2" name="Picture 1" descr="A blue circle with a white question mark in it&#10;&#10;Description automatically generated">
            <a:extLst>
              <a:ext uri="{FF2B5EF4-FFF2-40B4-BE49-F238E27FC236}">
                <a16:creationId xmlns:a16="http://schemas.microsoft.com/office/drawing/2014/main" id="{45FC7AF5-B9B6-6F98-CCC7-36B46E6B9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grpSp>
        <p:nvGrpSpPr>
          <p:cNvPr id="15" name="Group 14">
            <a:extLst>
              <a:ext uri="{FF2B5EF4-FFF2-40B4-BE49-F238E27FC236}">
                <a16:creationId xmlns:a16="http://schemas.microsoft.com/office/drawing/2014/main" id="{127A5A76-C4FD-3096-E1EA-3CF927935C73}"/>
              </a:ext>
            </a:extLst>
          </p:cNvPr>
          <p:cNvGrpSpPr/>
          <p:nvPr/>
        </p:nvGrpSpPr>
        <p:grpSpPr>
          <a:xfrm>
            <a:off x="635175" y="2528923"/>
            <a:ext cx="10832750" cy="843840"/>
            <a:chOff x="571675" y="2428302"/>
            <a:chExt cx="10832750" cy="843840"/>
          </a:xfrm>
        </p:grpSpPr>
        <p:grpSp>
          <p:nvGrpSpPr>
            <p:cNvPr id="12" name="Group 11">
              <a:extLst>
                <a:ext uri="{FF2B5EF4-FFF2-40B4-BE49-F238E27FC236}">
                  <a16:creationId xmlns:a16="http://schemas.microsoft.com/office/drawing/2014/main" id="{E05E8999-9981-DCFB-4335-4B7494660127}"/>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EACA24A9-A23C-4FA7-A6F3-CC208F9FFBC2}"/>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1D06C5AD-B1F7-7F63-1E76-1CF584C54E2D}"/>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E9F720D6-D316-9754-3011-13DD16348584}"/>
                </a:ext>
              </a:extLst>
            </p:cNvPr>
            <p:cNvSpPr txBox="1"/>
            <p:nvPr/>
          </p:nvSpPr>
          <p:spPr>
            <a:xfrm>
              <a:off x="1412291" y="2441145"/>
              <a:ext cx="9992134" cy="830997"/>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An amendment to </a:t>
              </a:r>
              <a:r>
                <a:rPr lang="en-GB" sz="24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the JIT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agreement including Sweden</a:t>
              </a:r>
            </a:p>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and Germany as parties needs to be signed</a:t>
              </a:r>
            </a:p>
          </p:txBody>
        </p:sp>
      </p:grpSp>
      <p:grpSp>
        <p:nvGrpSpPr>
          <p:cNvPr id="9" name="Group 8">
            <a:extLst>
              <a:ext uri="{FF2B5EF4-FFF2-40B4-BE49-F238E27FC236}">
                <a16:creationId xmlns:a16="http://schemas.microsoft.com/office/drawing/2014/main" id="{38624D82-F8C0-785C-7236-83F610C975E5}"/>
              </a:ext>
            </a:extLst>
          </p:cNvPr>
          <p:cNvGrpSpPr/>
          <p:nvPr/>
        </p:nvGrpSpPr>
        <p:grpSpPr>
          <a:xfrm>
            <a:off x="635175" y="3471716"/>
            <a:ext cx="10832750" cy="831400"/>
            <a:chOff x="571675" y="2440742"/>
            <a:chExt cx="10832750" cy="831400"/>
          </a:xfrm>
        </p:grpSpPr>
        <p:grpSp>
          <p:nvGrpSpPr>
            <p:cNvPr id="21" name="Group 20">
              <a:extLst>
                <a:ext uri="{FF2B5EF4-FFF2-40B4-BE49-F238E27FC236}">
                  <a16:creationId xmlns:a16="http://schemas.microsoft.com/office/drawing/2014/main" id="{B0D22A1C-C41E-1427-F369-C68B3B0A6150}"/>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3C3F177B-4AA9-5195-219D-96840D6CBAB7}"/>
                  </a:ext>
                </a:extLst>
              </p:cNvPr>
              <p:cNvSpPr/>
              <p:nvPr/>
            </p:nvSpPr>
            <p:spPr>
              <a:xfrm>
                <a:off x="228950" y="2817344"/>
                <a:ext cx="685449" cy="694270"/>
              </a:xfrm>
              <a:prstGeom prst="ellipse">
                <a:avLst/>
              </a:prstGeom>
              <a:solidFill>
                <a:srgbClr val="D7DDE1"/>
              </a:solidFill>
              <a:ln>
                <a:solidFill>
                  <a:srgbClr val="C6D0D4"/>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C5FA9A5E-B42D-A8DE-0EFA-6B78B6DE8762}"/>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3B5F328E-2AE5-F64A-C3A5-3B5EBE24C162}"/>
                </a:ext>
              </a:extLst>
            </p:cNvPr>
            <p:cNvSpPr txBox="1"/>
            <p:nvPr/>
          </p:nvSpPr>
          <p:spPr>
            <a:xfrm>
              <a:off x="1412291" y="2441145"/>
              <a:ext cx="9992134" cy="830997"/>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An amendment to </a:t>
              </a:r>
              <a:r>
                <a:rPr lang="en-GB" sz="24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the JIT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agreement including</a:t>
              </a:r>
            </a:p>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Sweden, Germany and Ukraine needs to be signed</a:t>
              </a:r>
            </a:p>
          </p:txBody>
        </p:sp>
      </p:grpSp>
      <p:grpSp>
        <p:nvGrpSpPr>
          <p:cNvPr id="25" name="Group 24">
            <a:extLst>
              <a:ext uri="{FF2B5EF4-FFF2-40B4-BE49-F238E27FC236}">
                <a16:creationId xmlns:a16="http://schemas.microsoft.com/office/drawing/2014/main" id="{4D56BFD5-75C3-6C0E-B386-8C7B1A6FB3B9}"/>
              </a:ext>
            </a:extLst>
          </p:cNvPr>
          <p:cNvGrpSpPr/>
          <p:nvPr/>
        </p:nvGrpSpPr>
        <p:grpSpPr>
          <a:xfrm>
            <a:off x="635175" y="4406589"/>
            <a:ext cx="10832750" cy="831400"/>
            <a:chOff x="571675" y="2440742"/>
            <a:chExt cx="10832750" cy="831400"/>
          </a:xfrm>
        </p:grpSpPr>
        <p:grpSp>
          <p:nvGrpSpPr>
            <p:cNvPr id="26" name="Group 25">
              <a:extLst>
                <a:ext uri="{FF2B5EF4-FFF2-40B4-BE49-F238E27FC236}">
                  <a16:creationId xmlns:a16="http://schemas.microsoft.com/office/drawing/2014/main" id="{9884B56F-FBE9-85EB-701C-BE78E702DF0F}"/>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F9D6B169-5C89-AEB1-40CF-A89B79DD7204}"/>
                  </a:ext>
                </a:extLst>
              </p:cNvPr>
              <p:cNvSpPr/>
              <p:nvPr/>
            </p:nvSpPr>
            <p:spPr>
              <a:xfrm>
                <a:off x="228950" y="2817344"/>
                <a:ext cx="685449" cy="694270"/>
              </a:xfrm>
              <a:prstGeom prst="ellipse">
                <a:avLst/>
              </a:prstGeom>
              <a:solidFill>
                <a:srgbClr val="D7DDE1"/>
              </a:solidFill>
              <a:ln>
                <a:solidFill>
                  <a:srgbClr val="C6D0D4"/>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63CB419E-92A0-53EB-0573-3AEA91B340ED}"/>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2118FD4D-6DD0-7EDC-523C-C7E6BDC6BC6D}"/>
                </a:ext>
              </a:extLst>
            </p:cNvPr>
            <p:cNvSpPr txBox="1"/>
            <p:nvPr/>
          </p:nvSpPr>
          <p:spPr>
            <a:xfrm>
              <a:off x="1412291" y="2441145"/>
              <a:ext cx="9992134" cy="830997"/>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 notice should be provided informing the JIT parties</a:t>
              </a:r>
            </a:p>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that Sweden and Germany would like to join the JIT</a:t>
              </a:r>
            </a:p>
          </p:txBody>
        </p:sp>
      </p:grpSp>
      <p:grpSp>
        <p:nvGrpSpPr>
          <p:cNvPr id="30" name="Group 29">
            <a:extLst>
              <a:ext uri="{FF2B5EF4-FFF2-40B4-BE49-F238E27FC236}">
                <a16:creationId xmlns:a16="http://schemas.microsoft.com/office/drawing/2014/main" id="{6F18BD24-9790-164F-E4ED-679B3F422B12}"/>
              </a:ext>
            </a:extLst>
          </p:cNvPr>
          <p:cNvGrpSpPr/>
          <p:nvPr/>
        </p:nvGrpSpPr>
        <p:grpSpPr>
          <a:xfrm>
            <a:off x="635175" y="5342484"/>
            <a:ext cx="11369256" cy="735756"/>
            <a:chOff x="571675" y="2440742"/>
            <a:chExt cx="11369256" cy="735756"/>
          </a:xfrm>
        </p:grpSpPr>
        <p:grpSp>
          <p:nvGrpSpPr>
            <p:cNvPr id="31" name="Group 30">
              <a:extLst>
                <a:ext uri="{FF2B5EF4-FFF2-40B4-BE49-F238E27FC236}">
                  <a16:creationId xmlns:a16="http://schemas.microsoft.com/office/drawing/2014/main" id="{03D66CEE-29B5-AE11-C8BB-DDC57907A3BB}"/>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5E82BA8E-C90A-821E-25F9-BB9E95ACFF79}"/>
                  </a:ext>
                </a:extLst>
              </p:cNvPr>
              <p:cNvSpPr/>
              <p:nvPr/>
            </p:nvSpPr>
            <p:spPr>
              <a:xfrm>
                <a:off x="228950" y="2817344"/>
                <a:ext cx="685449" cy="694270"/>
              </a:xfrm>
              <a:prstGeom prst="ellipse">
                <a:avLst/>
              </a:prstGeom>
              <a:solidFill>
                <a:srgbClr val="D7DDE1"/>
              </a:solidFill>
              <a:ln>
                <a:solidFill>
                  <a:srgbClr val="C6D0D4"/>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FE6DFFD6-E6DF-9E14-7084-37533F9D2ED2}"/>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A7358319-1B26-A0D1-8317-EC3A7C4FCCA3}"/>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 new JIT agreement would need to be drafted</a:t>
              </a:r>
            </a:p>
          </p:txBody>
        </p:sp>
      </p:grpSp>
      <p:sp>
        <p:nvSpPr>
          <p:cNvPr id="3" name="TextBox 2">
            <a:extLst>
              <a:ext uri="{FF2B5EF4-FFF2-40B4-BE49-F238E27FC236}">
                <a16:creationId xmlns:a16="http://schemas.microsoft.com/office/drawing/2014/main" id="{EAE4B1DF-6BA2-8279-747C-7E930F7C60FA}"/>
              </a:ext>
            </a:extLst>
          </p:cNvPr>
          <p:cNvSpPr txBox="1"/>
          <p:nvPr/>
        </p:nvSpPr>
        <p:spPr>
          <a:xfrm>
            <a:off x="1600602" y="500999"/>
            <a:ext cx="9522233"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Sweden and Germany would like to</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join the JIT.</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lang="en-GB" sz="3600" b="1" dirty="0">
                <a:solidFill>
                  <a:srgbClr val="156082"/>
                </a:solidFill>
                <a:latin typeface="Calibri" panose="020F0502020204030204" pitchFamily="34" charset="0"/>
                <a:ea typeface="Calibri" panose="020F0502020204030204" pitchFamily="34" charset="0"/>
                <a:cs typeface="Calibri" panose="020F0502020204030204" pitchFamily="34" charset="0"/>
              </a:rPr>
              <a:t>What needs to be done?</a:t>
            </a:r>
            <a:endParaRPr lang="en-GB" sz="3200" dirty="0">
              <a:solidFill>
                <a:srgbClr val="156082"/>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4290229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dvAuto="200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0A6CC-00DC-868C-640F-4300E06B5A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3A0ABDA-F0FC-015C-614D-3EC463EFF9FE}"/>
              </a:ext>
            </a:extLst>
          </p:cNvPr>
          <p:cNvSpPr/>
          <p:nvPr/>
        </p:nvSpPr>
        <p:spPr>
          <a:xfrm>
            <a:off x="315311" y="309204"/>
            <a:ext cx="3884356"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JIT: DEVELOPMENTS</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E65EE56C-65AB-9BB8-5D49-57A9CD4C2978}"/>
              </a:ext>
            </a:extLst>
          </p:cNvPr>
          <p:cNvSpPr/>
          <p:nvPr/>
        </p:nvSpPr>
        <p:spPr>
          <a:xfrm>
            <a:off x="485480" y="876642"/>
            <a:ext cx="2136011" cy="416831"/>
          </a:xfrm>
          <a:prstGeom prst="rect">
            <a:avLst/>
          </a:prstGeom>
          <a:solidFill>
            <a:srgbClr val="C04F15"/>
          </a:solidFill>
          <a:ln>
            <a:solidFill>
              <a:srgbClr val="042433"/>
            </a:solidFill>
          </a:ln>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SEPTEMBER 2021</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C6BD0AA1-21D9-FA23-E805-A3043D300C50}"/>
              </a:ext>
            </a:extLst>
          </p:cNvPr>
          <p:cNvCxnSpPr/>
          <p:nvPr/>
        </p:nvCxnSpPr>
        <p:spPr>
          <a:xfrm>
            <a:off x="0" y="5641848"/>
            <a:ext cx="12192000" cy="0"/>
          </a:xfrm>
          <a:prstGeom prst="line">
            <a:avLst/>
          </a:prstGeom>
          <a:ln w="127000">
            <a:solidFill>
              <a:srgbClr val="C6D0D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A0B6EBC-E05F-44DB-C5D0-4D365328FD88}"/>
              </a:ext>
            </a:extLst>
          </p:cNvPr>
          <p:cNvCxnSpPr>
            <a:cxnSpLocks/>
          </p:cNvCxnSpPr>
          <p:nvPr/>
        </p:nvCxnSpPr>
        <p:spPr>
          <a:xfrm>
            <a:off x="938784" y="5641848"/>
            <a:ext cx="10314432" cy="0"/>
          </a:xfrm>
          <a:prstGeom prst="line">
            <a:avLst/>
          </a:prstGeom>
          <a:ln w="76200">
            <a:solidFill>
              <a:srgbClr val="15608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AB058CB2-EBC4-237E-DAE4-463190CE4F19}"/>
              </a:ext>
            </a:extLst>
          </p:cNvPr>
          <p:cNvSpPr/>
          <p:nvPr/>
        </p:nvSpPr>
        <p:spPr>
          <a:xfrm>
            <a:off x="380854" y="5824188"/>
            <a:ext cx="1115860" cy="72460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pPr algn="ctr"/>
            <a:r>
              <a:rPr lang="en-GB" sz="2000" b="1" i="1" spc="60" dirty="0">
                <a:solidFill>
                  <a:srgbClr val="156082"/>
                </a:solidFill>
                <a:latin typeface="Calibri" panose="020F0502020204030204" pitchFamily="34" charset="0"/>
                <a:ea typeface="Calibri" panose="020F0502020204030204" pitchFamily="34" charset="0"/>
                <a:cs typeface="Calibri" panose="020F0502020204030204" pitchFamily="34" charset="0"/>
              </a:rPr>
              <a:t>AUGUST</a:t>
            </a:r>
          </a:p>
          <a:p>
            <a:pPr algn="ctr"/>
            <a:r>
              <a:rPr lang="en-GB" sz="2000" b="1" i="1" spc="60" dirty="0">
                <a:solidFill>
                  <a:srgbClr val="156082"/>
                </a:solidFill>
                <a:latin typeface="Calibri" panose="020F0502020204030204" pitchFamily="34" charset="0"/>
                <a:ea typeface="Calibri" panose="020F0502020204030204" pitchFamily="34" charset="0"/>
                <a:cs typeface="Calibri" panose="020F0502020204030204" pitchFamily="34" charset="0"/>
              </a:rPr>
              <a:t>2021</a:t>
            </a:r>
            <a:endParaRPr lang="en-BE" sz="2000" b="1" i="1" spc="60" dirty="0">
              <a:solidFill>
                <a:srgbClr val="156082"/>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31D27EF2-E75F-9A63-EA59-22E2FCE43519}"/>
              </a:ext>
            </a:extLst>
          </p:cNvPr>
          <p:cNvSpPr/>
          <p:nvPr/>
        </p:nvSpPr>
        <p:spPr>
          <a:xfrm>
            <a:off x="10487367" y="5800140"/>
            <a:ext cx="1421969" cy="72460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pPr algn="ctr"/>
            <a:r>
              <a:rPr lang="en-GB" sz="2000" b="1" i="1" spc="60" dirty="0">
                <a:solidFill>
                  <a:srgbClr val="156082"/>
                </a:solidFill>
                <a:latin typeface="Calibri" panose="020F0502020204030204" pitchFamily="34" charset="0"/>
                <a:ea typeface="Calibri" panose="020F0502020204030204" pitchFamily="34" charset="0"/>
                <a:cs typeface="Calibri" panose="020F0502020204030204" pitchFamily="34" charset="0"/>
              </a:rPr>
              <a:t>DECEMBER</a:t>
            </a:r>
          </a:p>
          <a:p>
            <a:pPr algn="ctr"/>
            <a:r>
              <a:rPr lang="en-GB" sz="2000" b="1" i="1" spc="60" dirty="0">
                <a:solidFill>
                  <a:srgbClr val="156082"/>
                </a:solidFill>
                <a:latin typeface="Calibri" panose="020F0502020204030204" pitchFamily="34" charset="0"/>
                <a:ea typeface="Calibri" panose="020F0502020204030204" pitchFamily="34" charset="0"/>
                <a:cs typeface="Calibri" panose="020F0502020204030204" pitchFamily="34" charset="0"/>
              </a:rPr>
              <a:t>2021</a:t>
            </a:r>
            <a:endParaRPr lang="en-BE" sz="2000" b="1" i="1" spc="60" dirty="0">
              <a:solidFill>
                <a:srgbClr val="156082"/>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DBECCB52-1C86-9F45-3C7A-A3F8D0AACD0C}"/>
              </a:ext>
            </a:extLst>
          </p:cNvPr>
          <p:cNvSpPr/>
          <p:nvPr/>
        </p:nvSpPr>
        <p:spPr>
          <a:xfrm>
            <a:off x="1975105" y="5450366"/>
            <a:ext cx="382964" cy="382964"/>
          </a:xfrm>
          <a:prstGeom prst="ellipse">
            <a:avLst/>
          </a:prstGeom>
          <a:solidFill>
            <a:srgbClr val="C04F15"/>
          </a:solidFill>
          <a:ln>
            <a:solidFill>
              <a:srgbClr val="0424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grpSp>
        <p:nvGrpSpPr>
          <p:cNvPr id="17" name="Group 16">
            <a:extLst>
              <a:ext uri="{FF2B5EF4-FFF2-40B4-BE49-F238E27FC236}">
                <a16:creationId xmlns:a16="http://schemas.microsoft.com/office/drawing/2014/main" id="{722A85BF-892D-1327-5290-763034024404}"/>
              </a:ext>
            </a:extLst>
          </p:cNvPr>
          <p:cNvGrpSpPr/>
          <p:nvPr/>
        </p:nvGrpSpPr>
        <p:grpSpPr>
          <a:xfrm>
            <a:off x="321972" y="3180672"/>
            <a:ext cx="3706441" cy="2159424"/>
            <a:chOff x="321972" y="2750904"/>
            <a:chExt cx="3706441" cy="2159424"/>
          </a:xfrm>
        </p:grpSpPr>
        <p:cxnSp>
          <p:nvCxnSpPr>
            <p:cNvPr id="14" name="Straight Connector 13">
              <a:extLst>
                <a:ext uri="{FF2B5EF4-FFF2-40B4-BE49-F238E27FC236}">
                  <a16:creationId xmlns:a16="http://schemas.microsoft.com/office/drawing/2014/main" id="{5C134A81-169D-26A8-E06A-89FCDDC96CA5}"/>
                </a:ext>
              </a:extLst>
            </p:cNvPr>
            <p:cNvCxnSpPr>
              <a:cxnSpLocks/>
            </p:cNvCxnSpPr>
            <p:nvPr/>
          </p:nvCxnSpPr>
          <p:spPr>
            <a:xfrm flipV="1">
              <a:off x="2175193" y="4014216"/>
              <a:ext cx="0" cy="896112"/>
            </a:xfrm>
            <a:prstGeom prst="line">
              <a:avLst/>
            </a:prstGeom>
            <a:ln w="38100" cap="rnd">
              <a:solidFill>
                <a:srgbClr val="042433"/>
              </a:solidFill>
              <a:prstDash val="sysDot"/>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86CE0D7-9893-4884-C411-CE26E03A3420}"/>
                </a:ext>
              </a:extLst>
            </p:cNvPr>
            <p:cNvSpPr/>
            <p:nvPr/>
          </p:nvSpPr>
          <p:spPr>
            <a:xfrm>
              <a:off x="321972" y="2750904"/>
              <a:ext cx="3706441" cy="1217050"/>
            </a:xfrm>
            <a:prstGeom prst="rect">
              <a:avLst/>
            </a:prstGeom>
            <a:solidFill>
              <a:srgbClr val="E5E9EB"/>
            </a:solidFill>
            <a:ln>
              <a:solidFill>
                <a:srgbClr val="042433"/>
              </a:solidFill>
            </a:ln>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Several meetings</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physically</a:t>
              </a:r>
            </a:p>
            <a:p>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in their respective countries</a:t>
              </a:r>
            </a:p>
            <a:p>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or by videoconference</a:t>
              </a:r>
            </a:p>
          </p:txBody>
        </p:sp>
      </p:grpSp>
      <p:sp>
        <p:nvSpPr>
          <p:cNvPr id="18" name="Oval 17">
            <a:extLst>
              <a:ext uri="{FF2B5EF4-FFF2-40B4-BE49-F238E27FC236}">
                <a16:creationId xmlns:a16="http://schemas.microsoft.com/office/drawing/2014/main" id="{AD1A205F-7CDA-089C-DC39-C976BFF19509}"/>
              </a:ext>
            </a:extLst>
          </p:cNvPr>
          <p:cNvSpPr/>
          <p:nvPr/>
        </p:nvSpPr>
        <p:spPr>
          <a:xfrm>
            <a:off x="4798107" y="5450366"/>
            <a:ext cx="382964" cy="382964"/>
          </a:xfrm>
          <a:prstGeom prst="ellipse">
            <a:avLst/>
          </a:prstGeom>
          <a:solidFill>
            <a:srgbClr val="C04F15"/>
          </a:solidFill>
          <a:ln>
            <a:solidFill>
              <a:srgbClr val="0424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grpSp>
        <p:nvGrpSpPr>
          <p:cNvPr id="19" name="Group 18">
            <a:extLst>
              <a:ext uri="{FF2B5EF4-FFF2-40B4-BE49-F238E27FC236}">
                <a16:creationId xmlns:a16="http://schemas.microsoft.com/office/drawing/2014/main" id="{643B779F-6B77-B612-9AA2-7DB34C92CA59}"/>
              </a:ext>
            </a:extLst>
          </p:cNvPr>
          <p:cNvGrpSpPr/>
          <p:nvPr/>
        </p:nvGrpSpPr>
        <p:grpSpPr>
          <a:xfrm>
            <a:off x="3263846" y="1774282"/>
            <a:ext cx="3488560" cy="3565814"/>
            <a:chOff x="440844" y="2935570"/>
            <a:chExt cx="3488560" cy="3565814"/>
          </a:xfrm>
        </p:grpSpPr>
        <p:cxnSp>
          <p:nvCxnSpPr>
            <p:cNvPr id="20" name="Straight Connector 19">
              <a:extLst>
                <a:ext uri="{FF2B5EF4-FFF2-40B4-BE49-F238E27FC236}">
                  <a16:creationId xmlns:a16="http://schemas.microsoft.com/office/drawing/2014/main" id="{F97907BD-4C91-CE1C-BF70-77CE0122AB24}"/>
                </a:ext>
              </a:extLst>
            </p:cNvPr>
            <p:cNvCxnSpPr>
              <a:cxnSpLocks/>
            </p:cNvCxnSpPr>
            <p:nvPr/>
          </p:nvCxnSpPr>
          <p:spPr>
            <a:xfrm flipV="1">
              <a:off x="2175193" y="3895344"/>
              <a:ext cx="0" cy="2606040"/>
            </a:xfrm>
            <a:prstGeom prst="line">
              <a:avLst/>
            </a:prstGeom>
            <a:ln w="38100" cap="rnd">
              <a:solidFill>
                <a:srgbClr val="042433"/>
              </a:solidFill>
              <a:prstDash val="sysDot"/>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2E2D1A51-B721-C0AF-1833-019FBD2492ED}"/>
                </a:ext>
              </a:extLst>
            </p:cNvPr>
            <p:cNvSpPr/>
            <p:nvPr/>
          </p:nvSpPr>
          <p:spPr>
            <a:xfrm>
              <a:off x="440844" y="2935570"/>
              <a:ext cx="3488560" cy="847718"/>
            </a:xfrm>
            <a:prstGeom prst="rect">
              <a:avLst/>
            </a:prstGeom>
            <a:solidFill>
              <a:srgbClr val="E5E9EB"/>
            </a:solidFill>
            <a:ln>
              <a:solidFill>
                <a:srgbClr val="042433"/>
              </a:solidFill>
            </a:ln>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Ukraine formally joins</a:t>
              </a:r>
            </a:p>
            <a:p>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the JIT in September 2021</a:t>
              </a:r>
            </a:p>
          </p:txBody>
        </p:sp>
      </p:grpSp>
      <p:sp>
        <p:nvSpPr>
          <p:cNvPr id="27" name="Oval 26">
            <a:extLst>
              <a:ext uri="{FF2B5EF4-FFF2-40B4-BE49-F238E27FC236}">
                <a16:creationId xmlns:a16="http://schemas.microsoft.com/office/drawing/2014/main" id="{24538740-C3D1-8743-AFDC-EAF964B829A2}"/>
              </a:ext>
            </a:extLst>
          </p:cNvPr>
          <p:cNvSpPr/>
          <p:nvPr/>
        </p:nvSpPr>
        <p:spPr>
          <a:xfrm>
            <a:off x="8164755" y="5450366"/>
            <a:ext cx="382964" cy="382964"/>
          </a:xfrm>
          <a:prstGeom prst="ellipse">
            <a:avLst/>
          </a:prstGeom>
          <a:solidFill>
            <a:srgbClr val="C04F15"/>
          </a:solidFill>
          <a:ln>
            <a:solidFill>
              <a:srgbClr val="0424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grpSp>
        <p:nvGrpSpPr>
          <p:cNvPr id="28" name="Group 27">
            <a:extLst>
              <a:ext uri="{FF2B5EF4-FFF2-40B4-BE49-F238E27FC236}">
                <a16:creationId xmlns:a16="http://schemas.microsoft.com/office/drawing/2014/main" id="{289FE151-D5E8-0B65-1E9D-94406EC03177}"/>
              </a:ext>
            </a:extLst>
          </p:cNvPr>
          <p:cNvGrpSpPr/>
          <p:nvPr/>
        </p:nvGrpSpPr>
        <p:grpSpPr>
          <a:xfrm>
            <a:off x="6511622" y="3180672"/>
            <a:ext cx="5059440" cy="2159424"/>
            <a:chOff x="321972" y="2750904"/>
            <a:chExt cx="5059440" cy="2159424"/>
          </a:xfrm>
        </p:grpSpPr>
        <p:cxnSp>
          <p:nvCxnSpPr>
            <p:cNvPr id="29" name="Straight Connector 28">
              <a:extLst>
                <a:ext uri="{FF2B5EF4-FFF2-40B4-BE49-F238E27FC236}">
                  <a16:creationId xmlns:a16="http://schemas.microsoft.com/office/drawing/2014/main" id="{11931D30-4F96-B75E-7F99-91D02DE4CE4F}"/>
                </a:ext>
              </a:extLst>
            </p:cNvPr>
            <p:cNvCxnSpPr>
              <a:cxnSpLocks/>
            </p:cNvCxnSpPr>
            <p:nvPr/>
          </p:nvCxnSpPr>
          <p:spPr>
            <a:xfrm flipV="1">
              <a:off x="2175193" y="4014216"/>
              <a:ext cx="0" cy="896112"/>
            </a:xfrm>
            <a:prstGeom prst="line">
              <a:avLst/>
            </a:prstGeom>
            <a:ln w="38100" cap="rnd">
              <a:solidFill>
                <a:srgbClr val="042433"/>
              </a:solidFill>
              <a:prstDash val="sysDot"/>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0FC550DE-F88F-9D1F-9B2B-A3480E246AAF}"/>
                </a:ext>
              </a:extLst>
            </p:cNvPr>
            <p:cNvSpPr/>
            <p:nvPr/>
          </p:nvSpPr>
          <p:spPr>
            <a:xfrm>
              <a:off x="321972" y="2750904"/>
              <a:ext cx="5059440" cy="1217050"/>
            </a:xfrm>
            <a:prstGeom prst="rect">
              <a:avLst/>
            </a:prstGeom>
            <a:solidFill>
              <a:srgbClr val="E5E9EB"/>
            </a:solidFill>
            <a:ln>
              <a:solidFill>
                <a:srgbClr val="042433"/>
              </a:solidFill>
            </a:ln>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pPr lvl="0">
                <a:buClr>
                  <a:srgbClr val="E97132">
                    <a:lumMod val="75000"/>
                  </a:srgbClr>
                </a:buClr>
                <a:buSzPct val="150000"/>
                <a:defRP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Exchange of information and evidence</a:t>
              </a:r>
            </a:p>
            <a:p>
              <a:pPr lvl="0">
                <a:buClr>
                  <a:srgbClr val="E97132">
                    <a:lumMod val="75000"/>
                  </a:srgbClr>
                </a:buClr>
                <a:buSzPct val="150000"/>
                <a:defRPr/>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takes place in secure manner</a:t>
              </a:r>
            </a:p>
            <a:p>
              <a:pPr lvl="0">
                <a:buClr>
                  <a:srgbClr val="E97132">
                    <a:lumMod val="75000"/>
                  </a:srgbClr>
                </a:buClr>
                <a:buSzPct val="150000"/>
                <a:defRPr/>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(operational meetings, SIENA)</a:t>
              </a:r>
            </a:p>
          </p:txBody>
        </p:sp>
      </p:grpSp>
      <p:pic>
        <p:nvPicPr>
          <p:cNvPr id="32" name="Picture 31">
            <a:extLst>
              <a:ext uri="{FF2B5EF4-FFF2-40B4-BE49-F238E27FC236}">
                <a16:creationId xmlns:a16="http://schemas.microsoft.com/office/drawing/2014/main" id="{80F41960-4B64-F8B4-E07F-E4741E46A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9595" y="196301"/>
            <a:ext cx="2414125" cy="2414125"/>
          </a:xfrm>
          <a:prstGeom prst="rect">
            <a:avLst/>
          </a:prstGeom>
        </p:spPr>
      </p:pic>
    </p:spTree>
    <p:extLst>
      <p:ext uri="{BB962C8B-B14F-4D97-AF65-F5344CB8AC3E}">
        <p14:creationId xmlns:p14="http://schemas.microsoft.com/office/powerpoint/2010/main" val="14735292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9"/>
                                        </p:tgtEl>
                                        <p:attrNameLst>
                                          <p:attrName>style.color</p:attrName>
                                        </p:attrNameLst>
                                      </p:cBhvr>
                                      <p:to>
                                        <a:schemeClr val="accent2"/>
                                      </p:to>
                                    </p:animClr>
                                    <p:animClr clrSpc="rgb" dir="cw">
                                      <p:cBhvr>
                                        <p:cTn id="10" dur="250" autoRev="1" fill="remove"/>
                                        <p:tgtEl>
                                          <p:spTgt spid="9"/>
                                        </p:tgtEl>
                                        <p:attrNameLst>
                                          <p:attrName>fillcolor</p:attrName>
                                        </p:attrNameLst>
                                      </p:cBhvr>
                                      <p:to>
                                        <a:schemeClr val="accent2"/>
                                      </p:to>
                                    </p:animClr>
                                    <p:set>
                                      <p:cBhvr>
                                        <p:cTn id="11" dur="250" autoRev="1" fill="remove"/>
                                        <p:tgtEl>
                                          <p:spTgt spid="9"/>
                                        </p:tgtEl>
                                        <p:attrNameLst>
                                          <p:attrName>fill.type</p:attrName>
                                        </p:attrNameLst>
                                      </p:cBhvr>
                                      <p:to>
                                        <p:strVal val="solid"/>
                                      </p:to>
                                    </p:set>
                                    <p:set>
                                      <p:cBhvr>
                                        <p:cTn id="12" dur="250" autoRev="1" fill="remove"/>
                                        <p:tgtEl>
                                          <p:spTgt spid="9"/>
                                        </p:tgtEl>
                                        <p:attrNameLst>
                                          <p:attrName>fill.on</p:attrName>
                                        </p:attrNameLst>
                                      </p:cBhvr>
                                      <p:to>
                                        <p:strVal val="true"/>
                                      </p:to>
                                    </p:set>
                                  </p:childTnLst>
                                </p:cTn>
                              </p:par>
                              <p:par>
                                <p:cTn id="13" presetID="18" presetClass="entr" presetSubtype="12"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27" presetClass="emph" presetSubtype="0" fill="remove" grpId="1" nodeType="withEffect">
                                  <p:stCondLst>
                                    <p:cond delay="500"/>
                                  </p:stCondLst>
                                  <p:childTnLst>
                                    <p:animClr clrSpc="rgb" dir="cw">
                                      <p:cBhvr override="childStyle">
                                        <p:cTn id="17" dur="250" autoRev="1" fill="remove"/>
                                        <p:tgtEl>
                                          <p:spTgt spid="3"/>
                                        </p:tgtEl>
                                        <p:attrNameLst>
                                          <p:attrName>style.color</p:attrName>
                                        </p:attrNameLst>
                                      </p:cBhvr>
                                      <p:to>
                                        <a:schemeClr val="accent2"/>
                                      </p:to>
                                    </p:animClr>
                                    <p:animClr clrSpc="rgb" dir="cw">
                                      <p:cBhvr>
                                        <p:cTn id="18" dur="250" autoRev="1" fill="remove"/>
                                        <p:tgtEl>
                                          <p:spTgt spid="3"/>
                                        </p:tgtEl>
                                        <p:attrNameLst>
                                          <p:attrName>fillcolor</p:attrName>
                                        </p:attrNameLst>
                                      </p:cBhvr>
                                      <p:to>
                                        <a:schemeClr val="accent2"/>
                                      </p:to>
                                    </p:animClr>
                                    <p:set>
                                      <p:cBhvr>
                                        <p:cTn id="19" dur="250" autoRev="1" fill="remove"/>
                                        <p:tgtEl>
                                          <p:spTgt spid="3"/>
                                        </p:tgtEl>
                                        <p:attrNameLst>
                                          <p:attrName>fill.type</p:attrName>
                                        </p:attrNameLst>
                                      </p:cBhvr>
                                      <p:to>
                                        <p:strVal val="solid"/>
                                      </p:to>
                                    </p:set>
                                    <p:set>
                                      <p:cBhvr>
                                        <p:cTn id="20" dur="250" autoRev="1" fill="remove"/>
                                        <p:tgtEl>
                                          <p:spTgt spid="3"/>
                                        </p:tgtEl>
                                        <p:attrNameLst>
                                          <p:attrName>fill.on</p:attrName>
                                        </p:attrNameLst>
                                      </p:cBhvr>
                                      <p:to>
                                        <p:strVal val="true"/>
                                      </p:to>
                                    </p:se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nodeType="withEffect">
                                  <p:stCondLst>
                                    <p:cond delay="25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ntr" presetSubtype="12" fill="hold" grpId="0" nodeType="withEffect">
                                  <p:stCondLst>
                                    <p:cond delay="500"/>
                                  </p:stCondLst>
                                  <p:childTnLst>
                                    <p:set>
                                      <p:cBhvr>
                                        <p:cTn id="33" dur="1" fill="hold">
                                          <p:stCondLst>
                                            <p:cond delay="0"/>
                                          </p:stCondLst>
                                        </p:cTn>
                                        <p:tgtEl>
                                          <p:spTgt spid="8"/>
                                        </p:tgtEl>
                                        <p:attrNameLst>
                                          <p:attrName>style.visibility</p:attrName>
                                        </p:attrNameLst>
                                      </p:cBhvr>
                                      <p:to>
                                        <p:strVal val="visible"/>
                                      </p:to>
                                    </p:set>
                                    <p:animEffect transition="in" filter="strips(downLeft)">
                                      <p:cBhvr>
                                        <p:cTn id="34" dur="500"/>
                                        <p:tgtEl>
                                          <p:spTgt spid="8"/>
                                        </p:tgtEl>
                                      </p:cBhvr>
                                    </p:animEffect>
                                  </p:childTnLst>
                                </p:cTn>
                              </p:par>
                              <p:par>
                                <p:cTn id="35" presetID="18" presetClass="entr" presetSubtype="12" fill="hold" grpId="0" nodeType="withEffect">
                                  <p:stCondLst>
                                    <p:cond delay="500"/>
                                  </p:stCondLst>
                                  <p:childTnLst>
                                    <p:set>
                                      <p:cBhvr>
                                        <p:cTn id="36" dur="1" fill="hold">
                                          <p:stCondLst>
                                            <p:cond delay="0"/>
                                          </p:stCondLst>
                                        </p:cTn>
                                        <p:tgtEl>
                                          <p:spTgt spid="11"/>
                                        </p:tgtEl>
                                        <p:attrNameLst>
                                          <p:attrName>style.visibility</p:attrName>
                                        </p:attrNameLst>
                                      </p:cBhvr>
                                      <p:to>
                                        <p:strVal val="visible"/>
                                      </p:to>
                                    </p:set>
                                    <p:animEffect transition="in" filter="strips(downLeft)">
                                      <p:cBhvr>
                                        <p:cTn id="37" dur="500"/>
                                        <p:tgtEl>
                                          <p:spTgt spid="11"/>
                                        </p:tgtEl>
                                      </p:cBhvr>
                                    </p:animEffect>
                                  </p:childTnLst>
                                </p:cTn>
                              </p:par>
                            </p:childTnLst>
                          </p:cTn>
                        </p:par>
                        <p:par>
                          <p:cTn id="38" fill="hold">
                            <p:stCondLst>
                              <p:cond delay="2500"/>
                            </p:stCondLst>
                            <p:childTnLst>
                              <p:par>
                                <p:cTn id="39" presetID="53" presetClass="entr" presetSubtype="52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anim calcmode="lin" valueType="num">
                                      <p:cBhvr>
                                        <p:cTn id="44" dur="500" fill="hold"/>
                                        <p:tgtEl>
                                          <p:spTgt spid="12"/>
                                        </p:tgtEl>
                                        <p:attrNameLst>
                                          <p:attrName>ppt_x</p:attrName>
                                        </p:attrNameLst>
                                      </p:cBhvr>
                                      <p:tavLst>
                                        <p:tav tm="0">
                                          <p:val>
                                            <p:fltVal val="0.5"/>
                                          </p:val>
                                        </p:tav>
                                        <p:tav tm="100000">
                                          <p:val>
                                            <p:strVal val="#ppt_x"/>
                                          </p:val>
                                        </p:tav>
                                      </p:tavLst>
                                    </p:anim>
                                    <p:anim calcmode="lin" valueType="num">
                                      <p:cBhvr>
                                        <p:cTn id="45" dur="500" fill="hold"/>
                                        <p:tgtEl>
                                          <p:spTgt spid="12"/>
                                        </p:tgtEl>
                                        <p:attrNameLst>
                                          <p:attrName>ppt_y</p:attrName>
                                        </p:attrNameLst>
                                      </p:cBhvr>
                                      <p:tavLst>
                                        <p:tav tm="0">
                                          <p:val>
                                            <p:fltVal val="0.5"/>
                                          </p:val>
                                        </p:tav>
                                        <p:tav tm="100000">
                                          <p:val>
                                            <p:strVal val="#ppt_y"/>
                                          </p:val>
                                        </p:tav>
                                      </p:tavLst>
                                    </p:anim>
                                  </p:childTnLst>
                                </p:cTn>
                              </p:par>
                              <p:par>
                                <p:cTn id="46" presetID="22" presetClass="entr" presetSubtype="4" fill="hold" nodeType="withEffect">
                                  <p:stCondLst>
                                    <p:cond delay="50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par>
                          <p:cTn id="49" fill="hold">
                            <p:stCondLst>
                              <p:cond delay="3500"/>
                            </p:stCondLst>
                            <p:childTnLst>
                              <p:par>
                                <p:cTn id="50" presetID="53" presetClass="entr" presetSubtype="528" fill="hold" grpId="0" nodeType="afterEffect">
                                  <p:stCondLst>
                                    <p:cond delay="100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anim calcmode="lin" valueType="num">
                                      <p:cBhvr>
                                        <p:cTn id="55" dur="500" fill="hold"/>
                                        <p:tgtEl>
                                          <p:spTgt spid="18"/>
                                        </p:tgtEl>
                                        <p:attrNameLst>
                                          <p:attrName>ppt_x</p:attrName>
                                        </p:attrNameLst>
                                      </p:cBhvr>
                                      <p:tavLst>
                                        <p:tav tm="0">
                                          <p:val>
                                            <p:fltVal val="0.5"/>
                                          </p:val>
                                        </p:tav>
                                        <p:tav tm="100000">
                                          <p:val>
                                            <p:strVal val="#ppt_x"/>
                                          </p:val>
                                        </p:tav>
                                      </p:tavLst>
                                    </p:anim>
                                    <p:anim calcmode="lin" valueType="num">
                                      <p:cBhvr>
                                        <p:cTn id="56" dur="500" fill="hold"/>
                                        <p:tgtEl>
                                          <p:spTgt spid="18"/>
                                        </p:tgtEl>
                                        <p:attrNameLst>
                                          <p:attrName>ppt_y</p:attrName>
                                        </p:attrNameLst>
                                      </p:cBhvr>
                                      <p:tavLst>
                                        <p:tav tm="0">
                                          <p:val>
                                            <p:fltVal val="0.5"/>
                                          </p:val>
                                        </p:tav>
                                        <p:tav tm="100000">
                                          <p:val>
                                            <p:strVal val="#ppt_y"/>
                                          </p:val>
                                        </p:tav>
                                      </p:tavLst>
                                    </p:anim>
                                  </p:childTnLst>
                                </p:cTn>
                              </p:par>
                              <p:par>
                                <p:cTn id="57" presetID="22" presetClass="entr" presetSubtype="4" fill="hold" nodeType="withEffect">
                                  <p:stCondLst>
                                    <p:cond delay="150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par>
                          <p:cTn id="60" fill="hold">
                            <p:stCondLst>
                              <p:cond delay="5500"/>
                            </p:stCondLst>
                            <p:childTnLst>
                              <p:par>
                                <p:cTn id="61" presetID="53" presetClass="entr" presetSubtype="528" fill="hold" grpId="0" nodeType="afterEffect">
                                  <p:stCondLst>
                                    <p:cond delay="100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Effect transition="in" filter="fade">
                                      <p:cBhvr>
                                        <p:cTn id="65" dur="500"/>
                                        <p:tgtEl>
                                          <p:spTgt spid="27"/>
                                        </p:tgtEl>
                                      </p:cBhvr>
                                    </p:animEffect>
                                    <p:anim calcmode="lin" valueType="num">
                                      <p:cBhvr>
                                        <p:cTn id="66" dur="500" fill="hold"/>
                                        <p:tgtEl>
                                          <p:spTgt spid="27"/>
                                        </p:tgtEl>
                                        <p:attrNameLst>
                                          <p:attrName>ppt_x</p:attrName>
                                        </p:attrNameLst>
                                      </p:cBhvr>
                                      <p:tavLst>
                                        <p:tav tm="0">
                                          <p:val>
                                            <p:fltVal val="0.5"/>
                                          </p:val>
                                        </p:tav>
                                        <p:tav tm="100000">
                                          <p:val>
                                            <p:strVal val="#ppt_x"/>
                                          </p:val>
                                        </p:tav>
                                      </p:tavLst>
                                    </p:anim>
                                    <p:anim calcmode="lin" valueType="num">
                                      <p:cBhvr>
                                        <p:cTn id="67" dur="500" fill="hold"/>
                                        <p:tgtEl>
                                          <p:spTgt spid="27"/>
                                        </p:tgtEl>
                                        <p:attrNameLst>
                                          <p:attrName>ppt_y</p:attrName>
                                        </p:attrNameLst>
                                      </p:cBhvr>
                                      <p:tavLst>
                                        <p:tav tm="0">
                                          <p:val>
                                            <p:fltVal val="0.5"/>
                                          </p:val>
                                        </p:tav>
                                        <p:tav tm="100000">
                                          <p:val>
                                            <p:strVal val="#ppt_y"/>
                                          </p:val>
                                        </p:tav>
                                      </p:tavLst>
                                    </p:anim>
                                  </p:childTnLst>
                                </p:cTn>
                              </p:par>
                              <p:par>
                                <p:cTn id="68" presetID="22" presetClass="entr" presetSubtype="4" fill="hold" nodeType="withEffect">
                                  <p:stCondLst>
                                    <p:cond delay="150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3" grpId="0" animBg="1"/>
      <p:bldP spid="3" grpId="1" animBg="1"/>
      <p:bldP spid="8" grpId="0"/>
      <p:bldP spid="11" grpId="0"/>
      <p:bldP spid="12" grpId="0" animBg="1"/>
      <p:bldP spid="18" grpId="0" animBg="1"/>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2D0D2-FE31-241B-33E0-71871B1E9D5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54D2476-EA6E-5F5B-C832-89BA43C5B2B4}"/>
              </a:ext>
            </a:extLst>
          </p:cNvPr>
          <p:cNvSpPr/>
          <p:nvPr/>
        </p:nvSpPr>
        <p:spPr>
          <a:xfrm>
            <a:off x="0" y="0"/>
            <a:ext cx="12192000" cy="6858000"/>
          </a:xfrm>
          <a:prstGeom prst="rect">
            <a:avLst/>
          </a:prstGeom>
          <a:solidFill>
            <a:srgbClr val="04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42326EC0-36C1-3F6D-C17A-CB9406506949}"/>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a:extLst>
              <a:ext uri="{FF2B5EF4-FFF2-40B4-BE49-F238E27FC236}">
                <a16:creationId xmlns:a16="http://schemas.microsoft.com/office/drawing/2014/main" id="{318FC034-7481-F093-B9EA-F274D3211BB1}"/>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3597167" y="2020686"/>
            <a:ext cx="4997665" cy="1198840"/>
          </a:xfrm>
          <a:prstGeom prst="rect">
            <a:avLst/>
          </a:prstGeom>
        </p:spPr>
      </p:pic>
      <p:pic>
        <p:nvPicPr>
          <p:cNvPr id="3" name="Picture 2" descr="A black and white logo&#10;&#10;Description automatically generated">
            <a:extLst>
              <a:ext uri="{FF2B5EF4-FFF2-40B4-BE49-F238E27FC236}">
                <a16:creationId xmlns:a16="http://schemas.microsoft.com/office/drawing/2014/main" id="{EE155731-53D7-8CCB-8037-CEFF2D5EA9A0}"/>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97167" y="3490165"/>
            <a:ext cx="4997665" cy="1345173"/>
          </a:xfrm>
          <a:prstGeom prst="rect">
            <a:avLst/>
          </a:prstGeom>
        </p:spPr>
      </p:pic>
    </p:spTree>
    <p:extLst>
      <p:ext uri="{BB962C8B-B14F-4D97-AF65-F5344CB8AC3E}">
        <p14:creationId xmlns:p14="http://schemas.microsoft.com/office/powerpoint/2010/main" val="2350129564"/>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548FB-68C4-FC61-540D-1052A371C41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CE4E1A5-3FC4-1115-7DA6-48CF9645F640}"/>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BAC4079F-BA02-DF7A-49F0-235AB6141DEC}"/>
              </a:ext>
            </a:extLst>
          </p:cNvPr>
          <p:cNvSpPr/>
          <p:nvPr/>
        </p:nvSpPr>
        <p:spPr>
          <a:xfrm>
            <a:off x="4460251" y="3793473"/>
            <a:ext cx="3271496" cy="822515"/>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pPr algn="ctr"/>
            <a:r>
              <a:rPr lang="en-GB" sz="4400" b="1" i="1" spc="60" dirty="0">
                <a:latin typeface="Calibri" panose="020F0502020204030204" pitchFamily="34" charset="0"/>
                <a:ea typeface="Calibri" panose="020F0502020204030204" pitchFamily="34" charset="0"/>
                <a:cs typeface="Calibri" panose="020F0502020204030204" pitchFamily="34" charset="0"/>
              </a:rPr>
              <a:t>QUESTION 5</a:t>
            </a:r>
            <a:endParaRPr lang="en-BE" sz="4400" b="1" i="1" spc="6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blue circle with a white question mark in it&#10;&#10;Description automatically generated">
            <a:extLst>
              <a:ext uri="{FF2B5EF4-FFF2-40B4-BE49-F238E27FC236}">
                <a16:creationId xmlns:a16="http://schemas.microsoft.com/office/drawing/2014/main" id="{5E31F953-5B95-2DF8-DBAB-C6613D6B7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93" y="1640460"/>
            <a:ext cx="2153013" cy="2153013"/>
          </a:xfrm>
          <a:prstGeom prst="rect">
            <a:avLst/>
          </a:prstGeom>
        </p:spPr>
      </p:pic>
    </p:spTree>
    <p:extLst>
      <p:ext uri="{BB962C8B-B14F-4D97-AF65-F5344CB8AC3E}">
        <p14:creationId xmlns:p14="http://schemas.microsoft.com/office/powerpoint/2010/main" val="524939113"/>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par>
                                <p:cTn id="11" presetID="27" presetClass="emph" presetSubtype="0" fill="remove" grpId="1" nodeType="withEffect">
                                  <p:stCondLst>
                                    <p:cond delay="250"/>
                                  </p:stCondLst>
                                  <p:childTnLst>
                                    <p:animClr clrSpc="rgb" dir="cw">
                                      <p:cBhvr override="childStyle">
                                        <p:cTn id="12" dur="250" autoRev="1" fill="remove"/>
                                        <p:tgtEl>
                                          <p:spTgt spid="13"/>
                                        </p:tgtEl>
                                        <p:attrNameLst>
                                          <p:attrName>style.color</p:attrName>
                                        </p:attrNameLst>
                                      </p:cBhvr>
                                      <p:to>
                                        <a:schemeClr val="accent2"/>
                                      </p:to>
                                    </p:animClr>
                                    <p:animClr clrSpc="rgb" dir="cw">
                                      <p:cBhvr>
                                        <p:cTn id="13" dur="250" autoRev="1" fill="remove"/>
                                        <p:tgtEl>
                                          <p:spTgt spid="13"/>
                                        </p:tgtEl>
                                        <p:attrNameLst>
                                          <p:attrName>fillcolor</p:attrName>
                                        </p:attrNameLst>
                                      </p:cBhvr>
                                      <p:to>
                                        <a:schemeClr val="accent2"/>
                                      </p:to>
                                    </p:animClr>
                                    <p:set>
                                      <p:cBhvr>
                                        <p:cTn id="14" dur="250" autoRev="1" fill="remove"/>
                                        <p:tgtEl>
                                          <p:spTgt spid="13"/>
                                        </p:tgtEl>
                                        <p:attrNameLst>
                                          <p:attrName>fill.type</p:attrName>
                                        </p:attrNameLst>
                                      </p:cBhvr>
                                      <p:to>
                                        <p:strVal val="solid"/>
                                      </p:to>
                                    </p:set>
                                    <p:set>
                                      <p:cBhvr>
                                        <p:cTn id="15" dur="250" autoRev="1" fill="remove"/>
                                        <p:tgtEl>
                                          <p:spTgt spid="13"/>
                                        </p:tgtEl>
                                        <p:attrNameLst>
                                          <p:attrName>fill.on</p:attrName>
                                        </p:attrNameLst>
                                      </p:cBhvr>
                                      <p:to>
                                        <p:strVal val="true"/>
                                      </p:to>
                                    </p:set>
                                  </p:childTnLst>
                                </p:cTn>
                              </p:par>
                              <p:par>
                                <p:cTn id="16" presetID="49" presetClass="entr" presetSubtype="0" decel="10000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2642E-F22B-7FDA-3AE4-9AABB2E21543}"/>
            </a:ext>
          </a:extLst>
        </p:cNvPr>
        <p:cNvGrpSpPr/>
        <p:nvPr/>
      </p:nvGrpSpPr>
      <p:grpSpPr>
        <a:xfrm>
          <a:off x="0" y="0"/>
          <a:ext cx="0" cy="0"/>
          <a:chOff x="0" y="0"/>
          <a:chExt cx="0" cy="0"/>
        </a:xfrm>
      </p:grpSpPr>
      <p:pic>
        <p:nvPicPr>
          <p:cNvPr id="2" name="Picture 1" descr="A blue circle with a white question mark in it&#10;&#10;Description automatically generated">
            <a:extLst>
              <a:ext uri="{FF2B5EF4-FFF2-40B4-BE49-F238E27FC236}">
                <a16:creationId xmlns:a16="http://schemas.microsoft.com/office/drawing/2014/main" id="{73476D10-2AC6-A491-FE18-E387EF080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sp>
        <p:nvSpPr>
          <p:cNvPr id="4" name="TextBox 3">
            <a:extLst>
              <a:ext uri="{FF2B5EF4-FFF2-40B4-BE49-F238E27FC236}">
                <a16:creationId xmlns:a16="http://schemas.microsoft.com/office/drawing/2014/main" id="{98CD6E59-8722-146B-C1C0-AAA314E3702C}"/>
              </a:ext>
            </a:extLst>
          </p:cNvPr>
          <p:cNvSpPr txBox="1"/>
          <p:nvPr/>
        </p:nvSpPr>
        <p:spPr>
          <a:xfrm>
            <a:off x="1587851" y="500999"/>
            <a:ext cx="10971225" cy="107721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2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The JIT</a:t>
            </a:r>
            <a:r>
              <a:rPr kumimoji="0" lang="en-GB" sz="32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agreement has to be amended to include Ukraine.</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lang="en-GB" sz="3200" b="1" dirty="0">
                <a:solidFill>
                  <a:srgbClr val="156082"/>
                </a:solidFill>
                <a:latin typeface="Calibri" panose="020F0502020204030204" pitchFamily="34" charset="0"/>
                <a:ea typeface="Calibri" panose="020F0502020204030204" pitchFamily="34" charset="0"/>
                <a:cs typeface="Calibri" panose="020F0502020204030204" pitchFamily="34" charset="0"/>
              </a:rPr>
              <a:t>Which legal basis should be added to the JIT agreement?</a:t>
            </a:r>
            <a:endParaRPr lang="en-GB" sz="2800" dirty="0">
              <a:solidFill>
                <a:srgbClr val="156082"/>
              </a:solidFill>
              <a:latin typeface="Open Sans" pitchFamily="2" charset="0"/>
              <a:ea typeface="Open Sans" pitchFamily="2" charset="0"/>
              <a:cs typeface="Open Sans" pitchFamily="2" charset="0"/>
            </a:endParaRPr>
          </a:p>
        </p:txBody>
      </p:sp>
      <p:grpSp>
        <p:nvGrpSpPr>
          <p:cNvPr id="15" name="Group 14">
            <a:extLst>
              <a:ext uri="{FF2B5EF4-FFF2-40B4-BE49-F238E27FC236}">
                <a16:creationId xmlns:a16="http://schemas.microsoft.com/office/drawing/2014/main" id="{C7C7B467-0984-EB77-ACDA-15EBF82E2432}"/>
              </a:ext>
            </a:extLst>
          </p:cNvPr>
          <p:cNvGrpSpPr/>
          <p:nvPr/>
        </p:nvGrpSpPr>
        <p:grpSpPr>
          <a:xfrm>
            <a:off x="635175" y="2212402"/>
            <a:ext cx="10832750" cy="743126"/>
            <a:chOff x="571675" y="2428302"/>
            <a:chExt cx="10832750" cy="743126"/>
          </a:xfrm>
        </p:grpSpPr>
        <p:grpSp>
          <p:nvGrpSpPr>
            <p:cNvPr id="12" name="Group 11">
              <a:extLst>
                <a:ext uri="{FF2B5EF4-FFF2-40B4-BE49-F238E27FC236}">
                  <a16:creationId xmlns:a16="http://schemas.microsoft.com/office/drawing/2014/main" id="{69D1664B-FC29-18BA-CAAC-53B049BBD4C9}"/>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C96FA6A4-18CB-6465-90EF-13822EB6F6E4}"/>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F7513167-316F-58FF-9A56-133B79E68DC9}"/>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42C79288-8477-2BA0-B7DE-7DBD4E1A26D9}"/>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No need to change or add any legal basis</a:t>
              </a:r>
            </a:p>
          </p:txBody>
        </p:sp>
      </p:grpSp>
      <p:grpSp>
        <p:nvGrpSpPr>
          <p:cNvPr id="9" name="Group 8">
            <a:extLst>
              <a:ext uri="{FF2B5EF4-FFF2-40B4-BE49-F238E27FC236}">
                <a16:creationId xmlns:a16="http://schemas.microsoft.com/office/drawing/2014/main" id="{F1370A91-917A-94F4-C0D0-129FF1443E19}"/>
              </a:ext>
            </a:extLst>
          </p:cNvPr>
          <p:cNvGrpSpPr/>
          <p:nvPr/>
        </p:nvGrpSpPr>
        <p:grpSpPr>
          <a:xfrm>
            <a:off x="635175" y="3155195"/>
            <a:ext cx="10832750" cy="735756"/>
            <a:chOff x="571675" y="2440742"/>
            <a:chExt cx="10832750" cy="735756"/>
          </a:xfrm>
        </p:grpSpPr>
        <p:grpSp>
          <p:nvGrpSpPr>
            <p:cNvPr id="21" name="Group 20">
              <a:extLst>
                <a:ext uri="{FF2B5EF4-FFF2-40B4-BE49-F238E27FC236}">
                  <a16:creationId xmlns:a16="http://schemas.microsoft.com/office/drawing/2014/main" id="{D12A6D63-C969-610D-E342-D00F336A8900}"/>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8DFDBB75-10A7-0AAB-5A4D-D474F282AF11}"/>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0B16AE94-8851-2FD2-F16B-5401FF7A9DDE}"/>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6D43FCDE-61E7-73CC-9286-DB66F94B1C0E}"/>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19 of the UN Convention against Transnational Organized Crime</a:t>
              </a:r>
            </a:p>
          </p:txBody>
        </p:sp>
      </p:grpSp>
      <p:grpSp>
        <p:nvGrpSpPr>
          <p:cNvPr id="25" name="Group 24">
            <a:extLst>
              <a:ext uri="{FF2B5EF4-FFF2-40B4-BE49-F238E27FC236}">
                <a16:creationId xmlns:a16="http://schemas.microsoft.com/office/drawing/2014/main" id="{962A9600-F70E-0EBC-F6F1-27CBED11282A}"/>
              </a:ext>
            </a:extLst>
          </p:cNvPr>
          <p:cNvGrpSpPr/>
          <p:nvPr/>
        </p:nvGrpSpPr>
        <p:grpSpPr>
          <a:xfrm>
            <a:off x="635175" y="4090068"/>
            <a:ext cx="10832750" cy="735756"/>
            <a:chOff x="571675" y="2440742"/>
            <a:chExt cx="10832750" cy="735756"/>
          </a:xfrm>
        </p:grpSpPr>
        <p:grpSp>
          <p:nvGrpSpPr>
            <p:cNvPr id="26" name="Group 25">
              <a:extLst>
                <a:ext uri="{FF2B5EF4-FFF2-40B4-BE49-F238E27FC236}">
                  <a16:creationId xmlns:a16="http://schemas.microsoft.com/office/drawing/2014/main" id="{64C06C84-0303-B2D5-039C-7C8D0497595D}"/>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5C1A2CCA-9DB9-F2CD-F49C-DEAE9C844877}"/>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CDFA965E-6FAA-B677-A9F9-BE45B8BAF66F}"/>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2D7B819A-F4FD-7FBC-5967-37D9E0BDCA3F}"/>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20 of the Second Additional Protocol to the 1959 MLA Convention</a:t>
              </a:r>
            </a:p>
          </p:txBody>
        </p:sp>
      </p:grpSp>
      <p:grpSp>
        <p:nvGrpSpPr>
          <p:cNvPr id="30" name="Group 29">
            <a:extLst>
              <a:ext uri="{FF2B5EF4-FFF2-40B4-BE49-F238E27FC236}">
                <a16:creationId xmlns:a16="http://schemas.microsoft.com/office/drawing/2014/main" id="{F2C68E29-6411-F4F2-9C50-D1FCCEF8A960}"/>
              </a:ext>
            </a:extLst>
          </p:cNvPr>
          <p:cNvGrpSpPr/>
          <p:nvPr/>
        </p:nvGrpSpPr>
        <p:grpSpPr>
          <a:xfrm>
            <a:off x="635175" y="5025963"/>
            <a:ext cx="11369256" cy="735756"/>
            <a:chOff x="571675" y="2440742"/>
            <a:chExt cx="11369256" cy="735756"/>
          </a:xfrm>
        </p:grpSpPr>
        <p:grpSp>
          <p:nvGrpSpPr>
            <p:cNvPr id="31" name="Group 30">
              <a:extLst>
                <a:ext uri="{FF2B5EF4-FFF2-40B4-BE49-F238E27FC236}">
                  <a16:creationId xmlns:a16="http://schemas.microsoft.com/office/drawing/2014/main" id="{E068B5B4-E255-684A-27CE-F70E5868D774}"/>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F5986282-9422-ACC7-E293-5686A08F45FB}"/>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8E4FF0AC-C2D6-00F6-D316-CE777BD70D06}"/>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3DDC7780-D2E9-4781-487D-69770EB69339}"/>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49 of the UN Convention Against Corruption</a:t>
              </a:r>
            </a:p>
          </p:txBody>
        </p:sp>
      </p:grpSp>
      <p:grpSp>
        <p:nvGrpSpPr>
          <p:cNvPr id="40" name="Group 39">
            <a:extLst>
              <a:ext uri="{FF2B5EF4-FFF2-40B4-BE49-F238E27FC236}">
                <a16:creationId xmlns:a16="http://schemas.microsoft.com/office/drawing/2014/main" id="{C55775CE-68C3-1D53-FBDF-6B0D11516EFA}"/>
              </a:ext>
            </a:extLst>
          </p:cNvPr>
          <p:cNvGrpSpPr/>
          <p:nvPr/>
        </p:nvGrpSpPr>
        <p:grpSpPr>
          <a:xfrm>
            <a:off x="635175" y="5961858"/>
            <a:ext cx="10832750" cy="735756"/>
            <a:chOff x="571675" y="2440742"/>
            <a:chExt cx="10832750" cy="735756"/>
          </a:xfrm>
        </p:grpSpPr>
        <p:grpSp>
          <p:nvGrpSpPr>
            <p:cNvPr id="46" name="Group 45">
              <a:extLst>
                <a:ext uri="{FF2B5EF4-FFF2-40B4-BE49-F238E27FC236}">
                  <a16:creationId xmlns:a16="http://schemas.microsoft.com/office/drawing/2014/main" id="{8933EC64-D62F-507D-D323-6A2A4CA59C72}"/>
                </a:ext>
              </a:extLst>
            </p:cNvPr>
            <p:cNvGrpSpPr/>
            <p:nvPr/>
          </p:nvGrpSpPr>
          <p:grpSpPr>
            <a:xfrm>
              <a:off x="571675" y="2440742"/>
              <a:ext cx="685449" cy="735756"/>
              <a:chOff x="228950" y="2780928"/>
              <a:chExt cx="685449" cy="735756"/>
            </a:xfrm>
          </p:grpSpPr>
          <p:sp>
            <p:nvSpPr>
              <p:cNvPr id="48" name="Oval 47">
                <a:extLst>
                  <a:ext uri="{FF2B5EF4-FFF2-40B4-BE49-F238E27FC236}">
                    <a16:creationId xmlns:a16="http://schemas.microsoft.com/office/drawing/2014/main" id="{8ADD290E-F178-E587-45BD-16ABDF9BDBEF}"/>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49" name="Rectangle 48">
                <a:extLst>
                  <a:ext uri="{FF2B5EF4-FFF2-40B4-BE49-F238E27FC236}">
                    <a16:creationId xmlns:a16="http://schemas.microsoft.com/office/drawing/2014/main" id="{ECF2E9E3-9710-7D16-E8A0-3DDFA23650A0}"/>
                  </a:ext>
                </a:extLst>
              </p:cNvPr>
              <p:cNvSpPr/>
              <p:nvPr/>
            </p:nvSpPr>
            <p:spPr>
              <a:xfrm>
                <a:off x="279969" y="2780928"/>
                <a:ext cx="559280"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rPr>
                  <a:t>E</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7" name="TextBox 46">
              <a:extLst>
                <a:ext uri="{FF2B5EF4-FFF2-40B4-BE49-F238E27FC236}">
                  <a16:creationId xmlns:a16="http://schemas.microsoft.com/office/drawing/2014/main" id="{0C47DA5E-2010-2554-CDD5-A8194A1D27F2}"/>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12 of the Second Additional Protocol to the Convention on Cybercrime</a:t>
              </a:r>
            </a:p>
          </p:txBody>
        </p:sp>
      </p:grpSp>
    </p:spTree>
    <p:extLst>
      <p:ext uri="{BB962C8B-B14F-4D97-AF65-F5344CB8AC3E}">
        <p14:creationId xmlns:p14="http://schemas.microsoft.com/office/powerpoint/2010/main" val="16869551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par>
                          <p:cTn id="11" fill="hold">
                            <p:stCondLst>
                              <p:cond delay="500"/>
                            </p:stCondLst>
                            <p:childTnLst>
                              <p:par>
                                <p:cTn id="12" presetID="42" presetClass="entr" presetSubtype="0" fill="hold" nodeType="afterEffect">
                                  <p:stCondLst>
                                    <p:cond delay="10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42" presetClass="entr" presetSubtype="0" fill="hold" nodeType="afterEffect">
                                  <p:stCondLst>
                                    <p:cond delay="10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10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anim calcmode="lin" valueType="num">
                                      <p:cBhvr>
                                        <p:cTn id="33" dur="500" fill="hold"/>
                                        <p:tgtEl>
                                          <p:spTgt spid="30"/>
                                        </p:tgtEl>
                                        <p:attrNameLst>
                                          <p:attrName>ppt_x</p:attrName>
                                        </p:attrNameLst>
                                      </p:cBhvr>
                                      <p:tavLst>
                                        <p:tav tm="0">
                                          <p:val>
                                            <p:strVal val="#ppt_x"/>
                                          </p:val>
                                        </p:tav>
                                        <p:tav tm="100000">
                                          <p:val>
                                            <p:strVal val="#ppt_x"/>
                                          </p:val>
                                        </p:tav>
                                      </p:tavLst>
                                    </p:anim>
                                    <p:anim calcmode="lin" valueType="num">
                                      <p:cBhvr>
                                        <p:cTn id="34" dur="500" fill="hold"/>
                                        <p:tgtEl>
                                          <p:spTgt spid="30"/>
                                        </p:tgtEl>
                                        <p:attrNameLst>
                                          <p:attrName>ppt_y</p:attrName>
                                        </p:attrNameLst>
                                      </p:cBhvr>
                                      <p:tavLst>
                                        <p:tav tm="0">
                                          <p:val>
                                            <p:strVal val="#ppt_y+.1"/>
                                          </p:val>
                                        </p:tav>
                                        <p:tav tm="100000">
                                          <p:val>
                                            <p:strVal val="#ppt_y"/>
                                          </p:val>
                                        </p:tav>
                                      </p:tavLst>
                                    </p:anim>
                                  </p:childTnLst>
                                </p:cTn>
                              </p:par>
                            </p:childTnLst>
                          </p:cTn>
                        </p:par>
                        <p:par>
                          <p:cTn id="35" fill="hold">
                            <p:stCondLst>
                              <p:cond delay="6500"/>
                            </p:stCondLst>
                            <p:childTnLst>
                              <p:par>
                                <p:cTn id="36" presetID="42" presetClass="entr" presetSubtype="0" fill="hold" nodeType="afterEffect">
                                  <p:stCondLst>
                                    <p:cond delay="100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anim calcmode="lin" valueType="num">
                                      <p:cBhvr>
                                        <p:cTn id="39" dur="500" fill="hold"/>
                                        <p:tgtEl>
                                          <p:spTgt spid="40"/>
                                        </p:tgtEl>
                                        <p:attrNameLst>
                                          <p:attrName>ppt_x</p:attrName>
                                        </p:attrNameLst>
                                      </p:cBhvr>
                                      <p:tavLst>
                                        <p:tav tm="0">
                                          <p:val>
                                            <p:strVal val="#ppt_x"/>
                                          </p:val>
                                        </p:tav>
                                        <p:tav tm="100000">
                                          <p:val>
                                            <p:strVal val="#ppt_x"/>
                                          </p:val>
                                        </p:tav>
                                      </p:tavLst>
                                    </p:anim>
                                    <p:anim calcmode="lin" valueType="num">
                                      <p:cBhvr>
                                        <p:cTn id="40"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dvAuto="200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A26D6-EA70-4B0F-8D75-99DAA6E9A5AD}"/>
            </a:ext>
          </a:extLst>
        </p:cNvPr>
        <p:cNvGrpSpPr/>
        <p:nvPr/>
      </p:nvGrpSpPr>
      <p:grpSpPr>
        <a:xfrm>
          <a:off x="0" y="0"/>
          <a:ext cx="0" cy="0"/>
          <a:chOff x="0" y="0"/>
          <a:chExt cx="0" cy="0"/>
        </a:xfrm>
      </p:grpSpPr>
      <p:pic>
        <p:nvPicPr>
          <p:cNvPr id="2" name="Picture 1" descr="A blue circle with a white question mark in it&#10;&#10;Description automatically generated">
            <a:extLst>
              <a:ext uri="{FF2B5EF4-FFF2-40B4-BE49-F238E27FC236}">
                <a16:creationId xmlns:a16="http://schemas.microsoft.com/office/drawing/2014/main" id="{81CDD7A0-5B50-EF06-BDB9-9DBCD43CA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grpSp>
        <p:nvGrpSpPr>
          <p:cNvPr id="15" name="Group 14">
            <a:extLst>
              <a:ext uri="{FF2B5EF4-FFF2-40B4-BE49-F238E27FC236}">
                <a16:creationId xmlns:a16="http://schemas.microsoft.com/office/drawing/2014/main" id="{1A3BB20B-57AF-E462-5F92-BBD9B96A66AC}"/>
              </a:ext>
            </a:extLst>
          </p:cNvPr>
          <p:cNvGrpSpPr/>
          <p:nvPr/>
        </p:nvGrpSpPr>
        <p:grpSpPr>
          <a:xfrm>
            <a:off x="635175" y="2212402"/>
            <a:ext cx="10832750" cy="743126"/>
            <a:chOff x="571675" y="2428302"/>
            <a:chExt cx="10832750" cy="743126"/>
          </a:xfrm>
        </p:grpSpPr>
        <p:grpSp>
          <p:nvGrpSpPr>
            <p:cNvPr id="12" name="Group 11">
              <a:extLst>
                <a:ext uri="{FF2B5EF4-FFF2-40B4-BE49-F238E27FC236}">
                  <a16:creationId xmlns:a16="http://schemas.microsoft.com/office/drawing/2014/main" id="{A73639D9-3772-B51D-0F7B-75364AD45E6E}"/>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85E82552-F652-31D3-DA23-C501749D17EE}"/>
                  </a:ext>
                </a:extLst>
              </p:cNvPr>
              <p:cNvSpPr/>
              <p:nvPr/>
            </p:nvSpPr>
            <p:spPr>
              <a:xfrm>
                <a:off x="228950" y="2817344"/>
                <a:ext cx="685449" cy="694270"/>
              </a:xfrm>
              <a:prstGeom prst="ellipse">
                <a:avLst/>
              </a:prstGeom>
              <a:solidFill>
                <a:srgbClr val="D7DDE1"/>
              </a:solidFill>
              <a:ln>
                <a:solidFill>
                  <a:srgbClr val="C6D0D4"/>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A77431E5-E9B9-3619-4F74-F2AE140EE005}"/>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6AD6E1FE-1B36-20B2-9539-3519F86E0B53}"/>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No need to change or add any legal basis</a:t>
              </a:r>
            </a:p>
          </p:txBody>
        </p:sp>
      </p:grpSp>
      <p:grpSp>
        <p:nvGrpSpPr>
          <p:cNvPr id="9" name="Group 8">
            <a:extLst>
              <a:ext uri="{FF2B5EF4-FFF2-40B4-BE49-F238E27FC236}">
                <a16:creationId xmlns:a16="http://schemas.microsoft.com/office/drawing/2014/main" id="{2D3884E4-2A0D-E4E8-B8A8-BD09854F67C5}"/>
              </a:ext>
            </a:extLst>
          </p:cNvPr>
          <p:cNvGrpSpPr/>
          <p:nvPr/>
        </p:nvGrpSpPr>
        <p:grpSpPr>
          <a:xfrm>
            <a:off x="635175" y="3155195"/>
            <a:ext cx="10832750" cy="735756"/>
            <a:chOff x="571675" y="2440742"/>
            <a:chExt cx="10832750" cy="735756"/>
          </a:xfrm>
        </p:grpSpPr>
        <p:grpSp>
          <p:nvGrpSpPr>
            <p:cNvPr id="21" name="Group 20">
              <a:extLst>
                <a:ext uri="{FF2B5EF4-FFF2-40B4-BE49-F238E27FC236}">
                  <a16:creationId xmlns:a16="http://schemas.microsoft.com/office/drawing/2014/main" id="{DE51A60F-E637-7480-180B-93613B724B0D}"/>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8CCEB69B-7B8F-F6BC-DE07-73A37CBE748A}"/>
                  </a:ext>
                </a:extLst>
              </p:cNvPr>
              <p:cNvSpPr/>
              <p:nvPr/>
            </p:nvSpPr>
            <p:spPr>
              <a:xfrm>
                <a:off x="228950" y="2817344"/>
                <a:ext cx="685449" cy="694270"/>
              </a:xfrm>
              <a:prstGeom prst="ellipse">
                <a:avLst/>
              </a:prstGeom>
              <a:solidFill>
                <a:srgbClr val="D7DDE1"/>
              </a:solidFill>
              <a:ln>
                <a:solidFill>
                  <a:srgbClr val="C6D0D4"/>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4D75EB78-8E44-938C-F7D2-0A8998EFB3E1}"/>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61241EFB-FCBD-0665-81A7-D290771514F9}"/>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19 of the UN Convention against Transnational Organized Crime</a:t>
              </a:r>
            </a:p>
          </p:txBody>
        </p:sp>
      </p:grpSp>
      <p:grpSp>
        <p:nvGrpSpPr>
          <p:cNvPr id="25" name="Group 24">
            <a:extLst>
              <a:ext uri="{FF2B5EF4-FFF2-40B4-BE49-F238E27FC236}">
                <a16:creationId xmlns:a16="http://schemas.microsoft.com/office/drawing/2014/main" id="{53FB7395-9121-80C3-7712-717FDA171F4B}"/>
              </a:ext>
            </a:extLst>
          </p:cNvPr>
          <p:cNvGrpSpPr/>
          <p:nvPr/>
        </p:nvGrpSpPr>
        <p:grpSpPr>
          <a:xfrm>
            <a:off x="635175" y="4090068"/>
            <a:ext cx="10832750" cy="735756"/>
            <a:chOff x="571675" y="2440742"/>
            <a:chExt cx="10832750" cy="735756"/>
          </a:xfrm>
        </p:grpSpPr>
        <p:grpSp>
          <p:nvGrpSpPr>
            <p:cNvPr id="26" name="Group 25">
              <a:extLst>
                <a:ext uri="{FF2B5EF4-FFF2-40B4-BE49-F238E27FC236}">
                  <a16:creationId xmlns:a16="http://schemas.microsoft.com/office/drawing/2014/main" id="{0CDE94A3-5B92-B3AF-A12C-94990D1B7172}"/>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AACE4A4B-B0DA-FA1F-A9BC-0E36A35AFBF6}"/>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2196A65F-12AD-F2B0-0CDD-7E8D517A6EB9}"/>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17BF88DA-9A27-C4CA-866F-DE5D9264FF2B}"/>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20 of the Second Additional Protocol to the 1959 MLA Convention</a:t>
              </a:r>
            </a:p>
          </p:txBody>
        </p:sp>
      </p:grpSp>
      <p:grpSp>
        <p:nvGrpSpPr>
          <p:cNvPr id="30" name="Group 29">
            <a:extLst>
              <a:ext uri="{FF2B5EF4-FFF2-40B4-BE49-F238E27FC236}">
                <a16:creationId xmlns:a16="http://schemas.microsoft.com/office/drawing/2014/main" id="{9A04697E-AA19-9400-4577-795C8C9CFF71}"/>
              </a:ext>
            </a:extLst>
          </p:cNvPr>
          <p:cNvGrpSpPr/>
          <p:nvPr/>
        </p:nvGrpSpPr>
        <p:grpSpPr>
          <a:xfrm>
            <a:off x="635175" y="5025963"/>
            <a:ext cx="11369256" cy="735756"/>
            <a:chOff x="571675" y="2440742"/>
            <a:chExt cx="11369256" cy="735756"/>
          </a:xfrm>
        </p:grpSpPr>
        <p:grpSp>
          <p:nvGrpSpPr>
            <p:cNvPr id="31" name="Group 30">
              <a:extLst>
                <a:ext uri="{FF2B5EF4-FFF2-40B4-BE49-F238E27FC236}">
                  <a16:creationId xmlns:a16="http://schemas.microsoft.com/office/drawing/2014/main" id="{73B404CF-4103-BD9F-BF93-649F0A132CC4}"/>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E032704A-8BD4-191F-E7A7-47AE9FF93E69}"/>
                  </a:ext>
                </a:extLst>
              </p:cNvPr>
              <p:cNvSpPr/>
              <p:nvPr/>
            </p:nvSpPr>
            <p:spPr>
              <a:xfrm>
                <a:off x="228950" y="2817344"/>
                <a:ext cx="685449" cy="694270"/>
              </a:xfrm>
              <a:prstGeom prst="ellipse">
                <a:avLst/>
              </a:prstGeom>
              <a:solidFill>
                <a:srgbClr val="D7DDE1"/>
              </a:solidFill>
              <a:ln>
                <a:solidFill>
                  <a:srgbClr val="C6D0D4"/>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5B2E9C01-16FA-6386-1251-59450B03AE72}"/>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C2F51223-DB82-4D5C-3CE6-6FD24DD1A5C4}"/>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49 of the UN Convention Against Corruption</a:t>
              </a:r>
            </a:p>
          </p:txBody>
        </p:sp>
      </p:grpSp>
      <p:grpSp>
        <p:nvGrpSpPr>
          <p:cNvPr id="40" name="Group 39">
            <a:extLst>
              <a:ext uri="{FF2B5EF4-FFF2-40B4-BE49-F238E27FC236}">
                <a16:creationId xmlns:a16="http://schemas.microsoft.com/office/drawing/2014/main" id="{08BC3CBD-EAD7-BDC2-8CA3-67AAD1CB580D}"/>
              </a:ext>
            </a:extLst>
          </p:cNvPr>
          <p:cNvGrpSpPr/>
          <p:nvPr/>
        </p:nvGrpSpPr>
        <p:grpSpPr>
          <a:xfrm>
            <a:off x="635175" y="5961858"/>
            <a:ext cx="10832750" cy="735756"/>
            <a:chOff x="571675" y="2440742"/>
            <a:chExt cx="10832750" cy="735756"/>
          </a:xfrm>
        </p:grpSpPr>
        <p:grpSp>
          <p:nvGrpSpPr>
            <p:cNvPr id="46" name="Group 45">
              <a:extLst>
                <a:ext uri="{FF2B5EF4-FFF2-40B4-BE49-F238E27FC236}">
                  <a16:creationId xmlns:a16="http://schemas.microsoft.com/office/drawing/2014/main" id="{7CF19CED-7657-B00B-3206-D63D7FBEBA2C}"/>
                </a:ext>
              </a:extLst>
            </p:cNvPr>
            <p:cNvGrpSpPr/>
            <p:nvPr/>
          </p:nvGrpSpPr>
          <p:grpSpPr>
            <a:xfrm>
              <a:off x="571675" y="2440742"/>
              <a:ext cx="685449" cy="735756"/>
              <a:chOff x="228950" y="2780928"/>
              <a:chExt cx="685449" cy="735756"/>
            </a:xfrm>
          </p:grpSpPr>
          <p:sp>
            <p:nvSpPr>
              <p:cNvPr id="48" name="Oval 47">
                <a:extLst>
                  <a:ext uri="{FF2B5EF4-FFF2-40B4-BE49-F238E27FC236}">
                    <a16:creationId xmlns:a16="http://schemas.microsoft.com/office/drawing/2014/main" id="{F8D43E6B-B344-1684-F120-6CFDC481B006}"/>
                  </a:ext>
                </a:extLst>
              </p:cNvPr>
              <p:cNvSpPr/>
              <p:nvPr/>
            </p:nvSpPr>
            <p:spPr>
              <a:xfrm>
                <a:off x="228950" y="2817344"/>
                <a:ext cx="685449" cy="694270"/>
              </a:xfrm>
              <a:prstGeom prst="ellipse">
                <a:avLst/>
              </a:prstGeom>
              <a:solidFill>
                <a:srgbClr val="D7DDE1"/>
              </a:solidFill>
              <a:ln>
                <a:solidFill>
                  <a:srgbClr val="C6D0D4"/>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49" name="Rectangle 48">
                <a:extLst>
                  <a:ext uri="{FF2B5EF4-FFF2-40B4-BE49-F238E27FC236}">
                    <a16:creationId xmlns:a16="http://schemas.microsoft.com/office/drawing/2014/main" id="{FF3E32DC-1CBB-71B0-3159-5B8663A7634C}"/>
                  </a:ext>
                </a:extLst>
              </p:cNvPr>
              <p:cNvSpPr/>
              <p:nvPr/>
            </p:nvSpPr>
            <p:spPr>
              <a:xfrm>
                <a:off x="279969" y="2780928"/>
                <a:ext cx="559280"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rPr>
                  <a:t>E</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7" name="TextBox 46">
              <a:extLst>
                <a:ext uri="{FF2B5EF4-FFF2-40B4-BE49-F238E27FC236}">
                  <a16:creationId xmlns:a16="http://schemas.microsoft.com/office/drawing/2014/main" id="{049B8DF6-C6A8-9FF7-A2AD-8E06E058988A}"/>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Art. 12 of the Second Additional Protocol to the Convention on Cybercrime</a:t>
              </a:r>
            </a:p>
          </p:txBody>
        </p:sp>
      </p:grpSp>
      <p:sp>
        <p:nvSpPr>
          <p:cNvPr id="3" name="TextBox 2">
            <a:extLst>
              <a:ext uri="{FF2B5EF4-FFF2-40B4-BE49-F238E27FC236}">
                <a16:creationId xmlns:a16="http://schemas.microsoft.com/office/drawing/2014/main" id="{FF4DD1A3-F948-3BE9-A45E-B9821A5058AA}"/>
              </a:ext>
            </a:extLst>
          </p:cNvPr>
          <p:cNvSpPr txBox="1"/>
          <p:nvPr/>
        </p:nvSpPr>
        <p:spPr>
          <a:xfrm>
            <a:off x="1587851" y="500999"/>
            <a:ext cx="10971225" cy="107721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2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The JIT</a:t>
            </a:r>
            <a:r>
              <a:rPr kumimoji="0" lang="en-GB" sz="32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agreement has to be amended to include Ukraine.</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lang="en-GB" sz="3200" b="1" dirty="0">
                <a:solidFill>
                  <a:srgbClr val="156082"/>
                </a:solidFill>
                <a:latin typeface="Calibri" panose="020F0502020204030204" pitchFamily="34" charset="0"/>
                <a:ea typeface="Calibri" panose="020F0502020204030204" pitchFamily="34" charset="0"/>
                <a:cs typeface="Calibri" panose="020F0502020204030204" pitchFamily="34" charset="0"/>
              </a:rPr>
              <a:t>Which legal basis should be added to the JIT agreement?</a:t>
            </a:r>
            <a:endParaRPr lang="en-GB" sz="2800" dirty="0">
              <a:solidFill>
                <a:srgbClr val="156082"/>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9382897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dvAuto="2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0BCA9-32B3-5DF8-5587-ECAA1D40A8A4}"/>
            </a:ext>
          </a:extLst>
        </p:cNvPr>
        <p:cNvGrpSpPr/>
        <p:nvPr/>
      </p:nvGrpSpPr>
      <p:grpSpPr>
        <a:xfrm>
          <a:off x="0" y="0"/>
          <a:ext cx="0" cy="0"/>
          <a:chOff x="0" y="0"/>
          <a:chExt cx="0" cy="0"/>
        </a:xfrm>
      </p:grpSpPr>
      <p:sp>
        <p:nvSpPr>
          <p:cNvPr id="7" name="Circle: Hollow 6">
            <a:extLst>
              <a:ext uri="{FF2B5EF4-FFF2-40B4-BE49-F238E27FC236}">
                <a16:creationId xmlns:a16="http://schemas.microsoft.com/office/drawing/2014/main" id="{59DCA649-D394-98A9-ECFD-042CECA894BC}"/>
              </a:ext>
            </a:extLst>
          </p:cNvPr>
          <p:cNvSpPr/>
          <p:nvPr/>
        </p:nvSpPr>
        <p:spPr>
          <a:xfrm>
            <a:off x="3549609" y="882609"/>
            <a:ext cx="5092781" cy="5092781"/>
          </a:xfrm>
          <a:prstGeom prst="donut">
            <a:avLst/>
          </a:prstGeom>
          <a:gradFill flip="none" rotWithShape="1">
            <a:gsLst>
              <a:gs pos="8000">
                <a:schemeClr val="accent1">
                  <a:lumMod val="5000"/>
                  <a:lumOff val="95000"/>
                  <a:alpha val="0"/>
                </a:schemeClr>
              </a:gs>
              <a:gs pos="100000">
                <a:srgbClr val="F3D46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600">
              <a:solidFill>
                <a:schemeClr val="tx1"/>
              </a:solidFill>
            </a:endParaRPr>
          </a:p>
        </p:txBody>
      </p:sp>
      <p:sp>
        <p:nvSpPr>
          <p:cNvPr id="8" name="Circle: Hollow 7">
            <a:extLst>
              <a:ext uri="{FF2B5EF4-FFF2-40B4-BE49-F238E27FC236}">
                <a16:creationId xmlns:a16="http://schemas.microsoft.com/office/drawing/2014/main" id="{91C6E2BA-0987-8120-7799-A52BF5D9D9B7}"/>
              </a:ext>
            </a:extLst>
          </p:cNvPr>
          <p:cNvSpPr/>
          <p:nvPr/>
        </p:nvSpPr>
        <p:spPr>
          <a:xfrm>
            <a:off x="4353881" y="1686881"/>
            <a:ext cx="3484235" cy="3484235"/>
          </a:xfrm>
          <a:prstGeom prst="donut">
            <a:avLst/>
          </a:prstGeom>
          <a:gradFill flip="none" rotWithShape="1">
            <a:gsLst>
              <a:gs pos="8000">
                <a:schemeClr val="accent1">
                  <a:lumMod val="5000"/>
                  <a:lumOff val="95000"/>
                  <a:alpha val="0"/>
                </a:schemeClr>
              </a:gs>
              <a:gs pos="100000">
                <a:srgbClr val="F3D46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600">
              <a:solidFill>
                <a:schemeClr val="tx1"/>
              </a:solidFill>
            </a:endParaRPr>
          </a:p>
        </p:txBody>
      </p:sp>
      <p:pic>
        <p:nvPicPr>
          <p:cNvPr id="6" name="Picture 5">
            <a:extLst>
              <a:ext uri="{FF2B5EF4-FFF2-40B4-BE49-F238E27FC236}">
                <a16:creationId xmlns:a16="http://schemas.microsoft.com/office/drawing/2014/main" id="{CA9F3AE2-717E-FAD1-8B4F-44C39A765E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68141" y="1786130"/>
            <a:ext cx="6055713" cy="3401153"/>
          </a:xfrm>
          <a:prstGeom prst="rect">
            <a:avLst/>
          </a:prstGeom>
        </p:spPr>
      </p:pic>
    </p:spTree>
    <p:extLst>
      <p:ext uri="{BB962C8B-B14F-4D97-AF65-F5344CB8AC3E}">
        <p14:creationId xmlns:p14="http://schemas.microsoft.com/office/powerpoint/2010/main" val="3852597742"/>
      </p:ext>
    </p:extLst>
  </p:cSld>
  <p:clrMapOvr>
    <a:masterClrMapping/>
  </p:clrMapOvr>
  <mc:AlternateContent xmlns:mc="http://schemas.openxmlformats.org/markup-compatibility/2006" xmlns:p14="http://schemas.microsoft.com/office/powerpoint/2010/main">
    <mc:Choice Requires="p14">
      <p:transition spd="slow" p14:dur="800" advClick="0" advTm="1000">
        <p14:flythrough/>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53" presetClass="entr" presetSubtype="16" fill="hold" grpId="2"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6" presetClass="emph" presetSubtype="0" fill="hold" grpId="0" nodeType="withEffect">
                                  <p:stCondLst>
                                    <p:cond delay="500"/>
                                  </p:stCondLst>
                                  <p:childTnLst>
                                    <p:animScale>
                                      <p:cBhvr>
                                        <p:cTn id="17" dur="1250" fill="hold"/>
                                        <p:tgtEl>
                                          <p:spTgt spid="7"/>
                                        </p:tgtEl>
                                      </p:cBhvr>
                                      <p:by x="150000" y="150000"/>
                                    </p:animScale>
                                  </p:childTnLst>
                                </p:cTn>
                              </p:par>
                              <p:par>
                                <p:cTn id="18" presetID="10" presetClass="exit" presetSubtype="0" fill="hold" grpId="1" nodeType="withEffect">
                                  <p:stCondLst>
                                    <p:cond delay="750"/>
                                  </p:stCondLst>
                                  <p:childTnLst>
                                    <p:animEffect transition="out" filter="fad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par>
                                <p:cTn id="21" presetID="53" presetClass="entr" presetSubtype="16" fill="hold" grpId="2"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6" presetClass="emph" presetSubtype="0" fill="hold" grpId="0" nodeType="withEffect">
                                  <p:stCondLst>
                                    <p:cond delay="500"/>
                                  </p:stCondLst>
                                  <p:childTnLst>
                                    <p:animScale>
                                      <p:cBhvr>
                                        <p:cTn id="27" dur="1250" fill="hold"/>
                                        <p:tgtEl>
                                          <p:spTgt spid="8"/>
                                        </p:tgtEl>
                                      </p:cBhvr>
                                      <p:by x="150000" y="150000"/>
                                    </p:animScale>
                                  </p:childTnLst>
                                </p:cTn>
                              </p:par>
                              <p:par>
                                <p:cTn id="28" presetID="10" presetClass="exit" presetSubtype="0" fill="hold" grpId="1" nodeType="withEffect">
                                  <p:stCondLst>
                                    <p:cond delay="750"/>
                                  </p:stCondLst>
                                  <p:childTnLst>
                                    <p:animEffect transition="out" filter="fade">
                                      <p:cBhvr>
                                        <p:cTn id="29" dur="1000"/>
                                        <p:tgtEl>
                                          <p:spTgt spid="8"/>
                                        </p:tgtEl>
                                      </p:cBhvr>
                                    </p:animEffect>
                                    <p:set>
                                      <p:cBhvr>
                                        <p:cTn id="3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8"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J-029-JIT Simulation video_sub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2408284"/>
      </p:ext>
    </p:extLst>
  </p:cSld>
  <p:clrMapOvr>
    <a:masterClrMapping/>
  </p:clrMapOvr>
  <mc:AlternateContent xmlns:mc="http://schemas.openxmlformats.org/markup-compatibility/2006" xmlns:p14="http://schemas.microsoft.com/office/powerpoint/2010/main">
    <mc:Choice Requires="p14">
      <p:transition spd="slow" advClick="0" advTm="0">
        <p14:flas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5B167-D6F3-F0E5-4FA5-B0605CF7333E}"/>
            </a:ext>
          </a:extLst>
        </p:cNvPr>
        <p:cNvGrpSpPr/>
        <p:nvPr/>
      </p:nvGrpSpPr>
      <p:grpSpPr>
        <a:xfrm>
          <a:off x="0" y="0"/>
          <a:ext cx="0" cy="0"/>
          <a:chOff x="0" y="0"/>
          <a:chExt cx="0" cy="0"/>
        </a:xfrm>
      </p:grpSpPr>
      <p:pic>
        <p:nvPicPr>
          <p:cNvPr id="3" name="Picture 2" descr="A screen shot of a map&#10;&#10;Description automatically generated">
            <a:extLst>
              <a:ext uri="{FF2B5EF4-FFF2-40B4-BE49-F238E27FC236}">
                <a16:creationId xmlns:a16="http://schemas.microsoft.com/office/drawing/2014/main" id="{99463D0C-16FD-D61A-04F5-198F53CCD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sp>
        <p:nvSpPr>
          <p:cNvPr id="10" name="TextBox 9">
            <a:extLst>
              <a:ext uri="{FF2B5EF4-FFF2-40B4-BE49-F238E27FC236}">
                <a16:creationId xmlns:a16="http://schemas.microsoft.com/office/drawing/2014/main" id="{DEE0A910-BBDD-22F2-6319-5A11A9A0F56B}"/>
              </a:ext>
            </a:extLst>
          </p:cNvPr>
          <p:cNvSpPr txBox="1"/>
          <p:nvPr/>
        </p:nvSpPr>
        <p:spPr>
          <a:xfrm>
            <a:off x="490654" y="1205907"/>
            <a:ext cx="8379025" cy="5663089"/>
          </a:xfrm>
          <a:prstGeom prst="rect">
            <a:avLst/>
          </a:prstGeom>
          <a:noFill/>
        </p:spPr>
        <p:txBody>
          <a:bodyPr wrap="square" rtlCol="0">
            <a:spAutoFit/>
          </a:bodyPr>
          <a:lstStyle/>
          <a:p>
            <a:pPr marL="342900" lvl="0" indent="-342900">
              <a:buClr>
                <a:schemeClr val="accent2">
                  <a:lumMod val="75000"/>
                </a:schemeClr>
              </a:buClr>
              <a:buSzPct val="150000"/>
              <a:buFont typeface="Open Sans SemiBold" pitchFamily="2" charset="0"/>
              <a:buChar cha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Targets identified</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Coordination meeting at Eurojust to plan a Joint Action Day (December 2021)</a:t>
            </a:r>
          </a:p>
          <a:p>
            <a:pPr lvl="0">
              <a:buClr>
                <a:schemeClr val="accent2">
                  <a:lumMod val="75000"/>
                </a:schemeClr>
              </a:buClr>
              <a:buSzPct val="150000"/>
            </a:pPr>
            <a:endParaRPr lang="en-GB"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Joint Action Day</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to take </a:t>
            </a: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place on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February 2022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in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all </a:t>
            </a:r>
            <a:r>
              <a:rPr lang="en-GB" sz="28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the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parties</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to the JIT</a:t>
            </a:r>
          </a:p>
          <a:p>
            <a:pPr lvl="0">
              <a:buClr>
                <a:schemeClr val="accent2">
                  <a:lumMod val="75000"/>
                </a:schemeClr>
              </a:buClr>
              <a:buSzPct val="150000"/>
            </a:pPr>
            <a:endParaRPr lang="en-GB"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Coordinated activities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in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Hong </a:t>
            </a:r>
            <a:r>
              <a:rPr lang="en-GB" sz="28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Kong, Taiwan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and the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United Kingdom</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which were not participating in the JIT</a:t>
            </a:r>
          </a:p>
          <a:p>
            <a:pPr lvl="0">
              <a:buClr>
                <a:schemeClr val="accent2">
                  <a:lumMod val="75000"/>
                </a:schemeClr>
              </a:buClr>
              <a:buSzPct val="150000"/>
            </a:pPr>
            <a:endParaRPr lang="en-GB"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France</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reported that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two of its suspects were now residing in Belgium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and that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European Arrest Warrants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should be issued for them and executed during the Joint Action Day</a:t>
            </a:r>
          </a:p>
        </p:txBody>
      </p:sp>
      <p:sp>
        <p:nvSpPr>
          <p:cNvPr id="13" name="Rectangle 12">
            <a:extLst>
              <a:ext uri="{FF2B5EF4-FFF2-40B4-BE49-F238E27FC236}">
                <a16:creationId xmlns:a16="http://schemas.microsoft.com/office/drawing/2014/main" id="{23534528-8860-DC4C-064A-D220DD8949BA}"/>
              </a:ext>
            </a:extLst>
          </p:cNvPr>
          <p:cNvSpPr/>
          <p:nvPr/>
        </p:nvSpPr>
        <p:spPr>
          <a:xfrm>
            <a:off x="315311" y="309204"/>
            <a:ext cx="4538573" cy="637849"/>
          </a:xfrm>
          <a:prstGeom prst="rect">
            <a:avLst/>
          </a:prstGeom>
          <a:solidFill>
            <a:srgbClr val="156082"/>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JIT: TIME FOR ACTIONS!</a:t>
            </a:r>
            <a:endParaRPr lang="en-BE" sz="2800" b="1" spc="6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67387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13"/>
                                        </p:tgtEl>
                                        <p:attrNameLst>
                                          <p:attrName>style.color</p:attrName>
                                        </p:attrNameLst>
                                      </p:cBhvr>
                                      <p:to>
                                        <a:schemeClr val="accent2"/>
                                      </p:to>
                                    </p:animClr>
                                    <p:animClr clrSpc="rgb" dir="cw">
                                      <p:cBhvr>
                                        <p:cTn id="10" dur="250" autoRev="1" fill="remove"/>
                                        <p:tgtEl>
                                          <p:spTgt spid="13"/>
                                        </p:tgtEl>
                                        <p:attrNameLst>
                                          <p:attrName>fillcolor</p:attrName>
                                        </p:attrNameLst>
                                      </p:cBhvr>
                                      <p:to>
                                        <a:schemeClr val="accent2"/>
                                      </p:to>
                                    </p:animClr>
                                    <p:set>
                                      <p:cBhvr>
                                        <p:cTn id="11" dur="250" autoRev="1" fill="remove"/>
                                        <p:tgtEl>
                                          <p:spTgt spid="13"/>
                                        </p:tgtEl>
                                        <p:attrNameLst>
                                          <p:attrName>fill.type</p:attrName>
                                        </p:attrNameLst>
                                      </p:cBhvr>
                                      <p:to>
                                        <p:strVal val="solid"/>
                                      </p:to>
                                    </p:set>
                                    <p:set>
                                      <p:cBhvr>
                                        <p:cTn id="12" dur="250" autoRev="1" fill="remove"/>
                                        <p:tgtEl>
                                          <p:spTgt spid="13"/>
                                        </p:tgtEl>
                                        <p:attrNameLst>
                                          <p:attrName>fill.on</p:attrName>
                                        </p:attrNameLst>
                                      </p:cBhvr>
                                      <p:to>
                                        <p:strVal val="true"/>
                                      </p:to>
                                    </p:set>
                                  </p:childTnLst>
                                </p:cTn>
                              </p:par>
                            </p:childTnLst>
                          </p:cTn>
                        </p:par>
                        <p:par>
                          <p:cTn id="13" fill="hold">
                            <p:stCondLst>
                              <p:cond delay="750"/>
                            </p:stCondLst>
                            <p:childTnLst>
                              <p:par>
                                <p:cTn id="14" presetID="22" presetClass="entr" presetSubtype="8" fill="hold" grpId="0" nodeType="afterEffect">
                                  <p:stCondLst>
                                    <p:cond delay="200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par>
                          <p:cTn id="17" fill="hold">
                            <p:stCondLst>
                              <p:cond delay="3250"/>
                            </p:stCondLst>
                            <p:childTnLst>
                              <p:par>
                                <p:cTn id="18" presetID="22" presetClass="entr" presetSubtype="8" fill="hold" grpId="0" nodeType="afterEffect">
                                  <p:stCondLst>
                                    <p:cond delay="200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left)">
                                      <p:cBhvr>
                                        <p:cTn id="20" dur="500"/>
                                        <p:tgtEl>
                                          <p:spTgt spid="10">
                                            <p:txEl>
                                              <p:pRg st="2" end="2"/>
                                            </p:txEl>
                                          </p:spTgt>
                                        </p:tgtEl>
                                      </p:cBhvr>
                                    </p:animEffect>
                                  </p:childTnLst>
                                </p:cTn>
                              </p:par>
                            </p:childTnLst>
                          </p:cTn>
                        </p:par>
                        <p:par>
                          <p:cTn id="21" fill="hold">
                            <p:stCondLst>
                              <p:cond delay="5750"/>
                            </p:stCondLst>
                            <p:childTnLst>
                              <p:par>
                                <p:cTn id="22" presetID="22" presetClass="entr" presetSubtype="8" fill="hold" grpId="0" nodeType="afterEffect">
                                  <p:stCondLst>
                                    <p:cond delay="200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wipe(left)">
                                      <p:cBhvr>
                                        <p:cTn id="24" dur="500"/>
                                        <p:tgtEl>
                                          <p:spTgt spid="10">
                                            <p:txEl>
                                              <p:pRg st="4" end="4"/>
                                            </p:txEl>
                                          </p:spTgt>
                                        </p:tgtEl>
                                      </p:cBhvr>
                                    </p:animEffect>
                                  </p:childTnLst>
                                </p:cTn>
                              </p:par>
                            </p:childTnLst>
                          </p:cTn>
                        </p:par>
                        <p:par>
                          <p:cTn id="25" fill="hold">
                            <p:stCondLst>
                              <p:cond delay="8250"/>
                            </p:stCondLst>
                            <p:childTnLst>
                              <p:par>
                                <p:cTn id="26" presetID="22" presetClass="entr" presetSubtype="8" fill="hold" grpId="0" nodeType="afterEffect">
                                  <p:stCondLst>
                                    <p:cond delay="200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wipe(left)">
                                      <p:cBhvr>
                                        <p:cTn id="28"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dvAuto="2000"/>
      <p:bldP spid="13" grpId="0" animBg="1"/>
      <p:bldP spid="13"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941BA-BD27-22B1-CCE8-716FB16D114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6CA3A20-A10E-2378-8098-B12D9A87463D}"/>
              </a:ext>
            </a:extLst>
          </p:cNvPr>
          <p:cNvSpPr/>
          <p:nvPr/>
        </p:nvSpPr>
        <p:spPr>
          <a:xfrm>
            <a:off x="0" y="0"/>
            <a:ext cx="12192000" cy="6858000"/>
          </a:xfrm>
          <a:prstGeom prst="rect">
            <a:avLst/>
          </a:prstGeom>
          <a:solidFill>
            <a:srgbClr val="04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09F46F5D-EF15-BEA5-1CF3-BAF4A8125951}"/>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a:extLst>
              <a:ext uri="{FF2B5EF4-FFF2-40B4-BE49-F238E27FC236}">
                <a16:creationId xmlns:a16="http://schemas.microsoft.com/office/drawing/2014/main" id="{3CA8BF8F-2B61-DD7C-1D1B-6CBCAFDFF50C}"/>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3597167" y="2020686"/>
            <a:ext cx="4997665" cy="1198840"/>
          </a:xfrm>
          <a:prstGeom prst="rect">
            <a:avLst/>
          </a:prstGeom>
        </p:spPr>
      </p:pic>
      <p:pic>
        <p:nvPicPr>
          <p:cNvPr id="3" name="Picture 2" descr="A black and white logo&#10;&#10;Description automatically generated">
            <a:extLst>
              <a:ext uri="{FF2B5EF4-FFF2-40B4-BE49-F238E27FC236}">
                <a16:creationId xmlns:a16="http://schemas.microsoft.com/office/drawing/2014/main" id="{D88E43EC-AB47-880F-6A16-2BB4B057FD55}"/>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97167" y="3490165"/>
            <a:ext cx="4997665" cy="1345173"/>
          </a:xfrm>
          <a:prstGeom prst="rect">
            <a:avLst/>
          </a:prstGeom>
        </p:spPr>
      </p:pic>
    </p:spTree>
    <p:extLst>
      <p:ext uri="{BB962C8B-B14F-4D97-AF65-F5344CB8AC3E}">
        <p14:creationId xmlns:p14="http://schemas.microsoft.com/office/powerpoint/2010/main" val="3074262020"/>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50E66-A05F-F55A-ACA1-9523602D34F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89CCD0A-A57E-B898-0E8D-54889BC19FBC}"/>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D77065DD-7075-4F46-6987-4D48D0C1C480}"/>
              </a:ext>
            </a:extLst>
          </p:cNvPr>
          <p:cNvSpPr/>
          <p:nvPr/>
        </p:nvSpPr>
        <p:spPr>
          <a:xfrm>
            <a:off x="4460251" y="3793473"/>
            <a:ext cx="3271496" cy="822515"/>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pPr algn="ctr"/>
            <a:r>
              <a:rPr lang="en-GB" sz="4400" b="1" i="1" spc="60" dirty="0">
                <a:latin typeface="Calibri" panose="020F0502020204030204" pitchFamily="34" charset="0"/>
                <a:ea typeface="Calibri" panose="020F0502020204030204" pitchFamily="34" charset="0"/>
                <a:cs typeface="Calibri" panose="020F0502020204030204" pitchFamily="34" charset="0"/>
              </a:rPr>
              <a:t>QUESTION 6</a:t>
            </a:r>
            <a:endParaRPr lang="en-BE" sz="4400" b="1" i="1" spc="6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blue circle with a white question mark in it&#10;&#10;Description automatically generated">
            <a:extLst>
              <a:ext uri="{FF2B5EF4-FFF2-40B4-BE49-F238E27FC236}">
                <a16:creationId xmlns:a16="http://schemas.microsoft.com/office/drawing/2014/main" id="{1761EDEF-4749-022E-0F85-7EFDAD35C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93" y="1640460"/>
            <a:ext cx="2153013" cy="2153013"/>
          </a:xfrm>
          <a:prstGeom prst="rect">
            <a:avLst/>
          </a:prstGeom>
        </p:spPr>
      </p:pic>
    </p:spTree>
    <p:extLst>
      <p:ext uri="{BB962C8B-B14F-4D97-AF65-F5344CB8AC3E}">
        <p14:creationId xmlns:p14="http://schemas.microsoft.com/office/powerpoint/2010/main" val="2836897891"/>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par>
                                <p:cTn id="11" presetID="27" presetClass="emph" presetSubtype="0" fill="remove" grpId="1" nodeType="withEffect">
                                  <p:stCondLst>
                                    <p:cond delay="250"/>
                                  </p:stCondLst>
                                  <p:childTnLst>
                                    <p:animClr clrSpc="rgb" dir="cw">
                                      <p:cBhvr override="childStyle">
                                        <p:cTn id="12" dur="250" autoRev="1" fill="remove"/>
                                        <p:tgtEl>
                                          <p:spTgt spid="13"/>
                                        </p:tgtEl>
                                        <p:attrNameLst>
                                          <p:attrName>style.color</p:attrName>
                                        </p:attrNameLst>
                                      </p:cBhvr>
                                      <p:to>
                                        <a:schemeClr val="accent2"/>
                                      </p:to>
                                    </p:animClr>
                                    <p:animClr clrSpc="rgb" dir="cw">
                                      <p:cBhvr>
                                        <p:cTn id="13" dur="250" autoRev="1" fill="remove"/>
                                        <p:tgtEl>
                                          <p:spTgt spid="13"/>
                                        </p:tgtEl>
                                        <p:attrNameLst>
                                          <p:attrName>fillcolor</p:attrName>
                                        </p:attrNameLst>
                                      </p:cBhvr>
                                      <p:to>
                                        <a:schemeClr val="accent2"/>
                                      </p:to>
                                    </p:animClr>
                                    <p:set>
                                      <p:cBhvr>
                                        <p:cTn id="14" dur="250" autoRev="1" fill="remove"/>
                                        <p:tgtEl>
                                          <p:spTgt spid="13"/>
                                        </p:tgtEl>
                                        <p:attrNameLst>
                                          <p:attrName>fill.type</p:attrName>
                                        </p:attrNameLst>
                                      </p:cBhvr>
                                      <p:to>
                                        <p:strVal val="solid"/>
                                      </p:to>
                                    </p:set>
                                    <p:set>
                                      <p:cBhvr>
                                        <p:cTn id="15" dur="250" autoRev="1" fill="remove"/>
                                        <p:tgtEl>
                                          <p:spTgt spid="13"/>
                                        </p:tgtEl>
                                        <p:attrNameLst>
                                          <p:attrName>fill.on</p:attrName>
                                        </p:attrNameLst>
                                      </p:cBhvr>
                                      <p:to>
                                        <p:strVal val="true"/>
                                      </p:to>
                                    </p:set>
                                  </p:childTnLst>
                                </p:cTn>
                              </p:par>
                              <p:par>
                                <p:cTn id="16" presetID="49" presetClass="entr" presetSubtype="0" decel="10000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3"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4CE0D-B155-BA83-689F-54F28556F47B}"/>
            </a:ext>
          </a:extLst>
        </p:cNvPr>
        <p:cNvGrpSpPr/>
        <p:nvPr/>
      </p:nvGrpSpPr>
      <p:grpSpPr>
        <a:xfrm>
          <a:off x="0" y="0"/>
          <a:ext cx="0" cy="0"/>
          <a:chOff x="0" y="0"/>
          <a:chExt cx="0" cy="0"/>
        </a:xfrm>
      </p:grpSpPr>
      <p:pic>
        <p:nvPicPr>
          <p:cNvPr id="2" name="Picture 1" descr="A blue circle with a white question mark in it&#10;&#10;Description automatically generated">
            <a:extLst>
              <a:ext uri="{FF2B5EF4-FFF2-40B4-BE49-F238E27FC236}">
                <a16:creationId xmlns:a16="http://schemas.microsoft.com/office/drawing/2014/main" id="{B7FC56E2-8AB0-88C9-3E86-159CE025A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sp>
        <p:nvSpPr>
          <p:cNvPr id="4" name="TextBox 3">
            <a:extLst>
              <a:ext uri="{FF2B5EF4-FFF2-40B4-BE49-F238E27FC236}">
                <a16:creationId xmlns:a16="http://schemas.microsoft.com/office/drawing/2014/main" id="{19EF0CC7-D952-9D4B-C15C-74F00E327FCC}"/>
              </a:ext>
            </a:extLst>
          </p:cNvPr>
          <p:cNvSpPr txBox="1"/>
          <p:nvPr/>
        </p:nvSpPr>
        <p:spPr>
          <a:xfrm>
            <a:off x="1587851" y="508335"/>
            <a:ext cx="10503240"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What Eurojust tool</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would be useful for JIT parties</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lang="en-GB" sz="3600" b="1" dirty="0">
                <a:solidFill>
                  <a:srgbClr val="156082"/>
                </a:solidFill>
                <a:latin typeface="Calibri" panose="020F0502020204030204" pitchFamily="34" charset="0"/>
                <a:ea typeface="Calibri" panose="020F0502020204030204" pitchFamily="34" charset="0"/>
                <a:cs typeface="Calibri" panose="020F0502020204030204" pitchFamily="34" charset="0"/>
              </a:rPr>
              <a:t>to coordinate the planned actions?</a:t>
            </a:r>
            <a:endParaRPr lang="en-GB" sz="3200" dirty="0">
              <a:solidFill>
                <a:srgbClr val="156082"/>
              </a:solidFill>
              <a:latin typeface="Open Sans" pitchFamily="2" charset="0"/>
              <a:ea typeface="Open Sans" pitchFamily="2" charset="0"/>
              <a:cs typeface="Open Sans" pitchFamily="2" charset="0"/>
            </a:endParaRPr>
          </a:p>
        </p:txBody>
      </p:sp>
      <p:grpSp>
        <p:nvGrpSpPr>
          <p:cNvPr id="15" name="Group 14">
            <a:extLst>
              <a:ext uri="{FF2B5EF4-FFF2-40B4-BE49-F238E27FC236}">
                <a16:creationId xmlns:a16="http://schemas.microsoft.com/office/drawing/2014/main" id="{23CD0B0C-867E-A68B-DE68-092EDF8F8D1D}"/>
              </a:ext>
            </a:extLst>
          </p:cNvPr>
          <p:cNvGrpSpPr/>
          <p:nvPr/>
        </p:nvGrpSpPr>
        <p:grpSpPr>
          <a:xfrm>
            <a:off x="635175" y="2212402"/>
            <a:ext cx="10832750" cy="743126"/>
            <a:chOff x="571675" y="2428302"/>
            <a:chExt cx="10832750" cy="743126"/>
          </a:xfrm>
        </p:grpSpPr>
        <p:grpSp>
          <p:nvGrpSpPr>
            <p:cNvPr id="12" name="Group 11">
              <a:extLst>
                <a:ext uri="{FF2B5EF4-FFF2-40B4-BE49-F238E27FC236}">
                  <a16:creationId xmlns:a16="http://schemas.microsoft.com/office/drawing/2014/main" id="{7F41EDE9-0C27-9CB4-3793-DA1D8B068229}"/>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7FD87DAD-2CF7-2F3C-19AF-B2C819D94D7C}"/>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BFCB57D3-1CDB-4CEE-EC76-1A492362ADC5}"/>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AFA0D65D-E52B-E9B6-E20C-E7D89EDBE4A9}"/>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Level II meeting</a:t>
              </a:r>
            </a:p>
          </p:txBody>
        </p:sp>
      </p:grpSp>
      <p:grpSp>
        <p:nvGrpSpPr>
          <p:cNvPr id="9" name="Group 8">
            <a:extLst>
              <a:ext uri="{FF2B5EF4-FFF2-40B4-BE49-F238E27FC236}">
                <a16:creationId xmlns:a16="http://schemas.microsoft.com/office/drawing/2014/main" id="{4651CAFE-022F-573E-9449-B4972BEDAA24}"/>
              </a:ext>
            </a:extLst>
          </p:cNvPr>
          <p:cNvGrpSpPr/>
          <p:nvPr/>
        </p:nvGrpSpPr>
        <p:grpSpPr>
          <a:xfrm>
            <a:off x="635175" y="3155195"/>
            <a:ext cx="10832750" cy="735756"/>
            <a:chOff x="571675" y="2440742"/>
            <a:chExt cx="10832750" cy="735756"/>
          </a:xfrm>
        </p:grpSpPr>
        <p:grpSp>
          <p:nvGrpSpPr>
            <p:cNvPr id="21" name="Group 20">
              <a:extLst>
                <a:ext uri="{FF2B5EF4-FFF2-40B4-BE49-F238E27FC236}">
                  <a16:creationId xmlns:a16="http://schemas.microsoft.com/office/drawing/2014/main" id="{0543FBDF-4C2B-012B-28B2-311E6AC4A336}"/>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031EFF2E-CC3C-5C78-9DF1-0A3A6EE7331E}"/>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F97B68A7-FB64-81A5-4444-E51AFFEA3C7D}"/>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27F89DA4-B346-1221-17F0-DD74DD2CAC11}"/>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Another coordination meeting</a:t>
              </a:r>
            </a:p>
          </p:txBody>
        </p:sp>
      </p:grpSp>
      <p:grpSp>
        <p:nvGrpSpPr>
          <p:cNvPr id="25" name="Group 24">
            <a:extLst>
              <a:ext uri="{FF2B5EF4-FFF2-40B4-BE49-F238E27FC236}">
                <a16:creationId xmlns:a16="http://schemas.microsoft.com/office/drawing/2014/main" id="{627A4E4A-99EE-47A3-7C7B-F670F65D808D}"/>
              </a:ext>
            </a:extLst>
          </p:cNvPr>
          <p:cNvGrpSpPr/>
          <p:nvPr/>
        </p:nvGrpSpPr>
        <p:grpSpPr>
          <a:xfrm>
            <a:off x="635175" y="4090068"/>
            <a:ext cx="10832750" cy="735756"/>
            <a:chOff x="571675" y="2440742"/>
            <a:chExt cx="10832750" cy="735756"/>
          </a:xfrm>
        </p:grpSpPr>
        <p:grpSp>
          <p:nvGrpSpPr>
            <p:cNvPr id="26" name="Group 25">
              <a:extLst>
                <a:ext uri="{FF2B5EF4-FFF2-40B4-BE49-F238E27FC236}">
                  <a16:creationId xmlns:a16="http://schemas.microsoft.com/office/drawing/2014/main" id="{2EDF41A2-5627-3F55-F2C6-5ACA7D02DFF3}"/>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87CF6A96-CEAA-069F-C4DE-08CD225E170C}"/>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48811D45-2335-4C22-470D-D0E3D3DEAAF1}"/>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1AD46A29-1853-5C78-FD35-FECF92CB1098}"/>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JIT Network meeting</a:t>
              </a:r>
            </a:p>
          </p:txBody>
        </p:sp>
      </p:grpSp>
      <p:grpSp>
        <p:nvGrpSpPr>
          <p:cNvPr id="30" name="Group 29">
            <a:extLst>
              <a:ext uri="{FF2B5EF4-FFF2-40B4-BE49-F238E27FC236}">
                <a16:creationId xmlns:a16="http://schemas.microsoft.com/office/drawing/2014/main" id="{9FAE0EEB-C5CC-FB57-35CA-67ADD22F5CAB}"/>
              </a:ext>
            </a:extLst>
          </p:cNvPr>
          <p:cNvGrpSpPr/>
          <p:nvPr/>
        </p:nvGrpSpPr>
        <p:grpSpPr>
          <a:xfrm>
            <a:off x="635175" y="5025963"/>
            <a:ext cx="11369256" cy="735756"/>
            <a:chOff x="571675" y="2440742"/>
            <a:chExt cx="11369256" cy="735756"/>
          </a:xfrm>
        </p:grpSpPr>
        <p:grpSp>
          <p:nvGrpSpPr>
            <p:cNvPr id="31" name="Group 30">
              <a:extLst>
                <a:ext uri="{FF2B5EF4-FFF2-40B4-BE49-F238E27FC236}">
                  <a16:creationId xmlns:a16="http://schemas.microsoft.com/office/drawing/2014/main" id="{6F133B3B-0976-09E5-4729-FC6C603E014E}"/>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00C51B01-E767-34C2-63B0-68CD902B7099}"/>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7DD7052A-E33E-4485-A921-933AEED1F09D}"/>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98A2BB8A-9400-5A8D-A721-304A7B957813}"/>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Coordination centre</a:t>
              </a:r>
            </a:p>
          </p:txBody>
        </p:sp>
      </p:grpSp>
      <p:grpSp>
        <p:nvGrpSpPr>
          <p:cNvPr id="40" name="Group 39">
            <a:extLst>
              <a:ext uri="{FF2B5EF4-FFF2-40B4-BE49-F238E27FC236}">
                <a16:creationId xmlns:a16="http://schemas.microsoft.com/office/drawing/2014/main" id="{C831678F-B15E-9E66-F929-8039A201214B}"/>
              </a:ext>
            </a:extLst>
          </p:cNvPr>
          <p:cNvGrpSpPr/>
          <p:nvPr/>
        </p:nvGrpSpPr>
        <p:grpSpPr>
          <a:xfrm>
            <a:off x="635175" y="5961858"/>
            <a:ext cx="10832750" cy="735756"/>
            <a:chOff x="571675" y="2440742"/>
            <a:chExt cx="10832750" cy="735756"/>
          </a:xfrm>
        </p:grpSpPr>
        <p:grpSp>
          <p:nvGrpSpPr>
            <p:cNvPr id="46" name="Group 45">
              <a:extLst>
                <a:ext uri="{FF2B5EF4-FFF2-40B4-BE49-F238E27FC236}">
                  <a16:creationId xmlns:a16="http://schemas.microsoft.com/office/drawing/2014/main" id="{27CD5BF5-6208-6831-160B-C3670F229FB1}"/>
                </a:ext>
              </a:extLst>
            </p:cNvPr>
            <p:cNvGrpSpPr/>
            <p:nvPr/>
          </p:nvGrpSpPr>
          <p:grpSpPr>
            <a:xfrm>
              <a:off x="571675" y="2440742"/>
              <a:ext cx="685449" cy="735756"/>
              <a:chOff x="228950" y="2780928"/>
              <a:chExt cx="685449" cy="735756"/>
            </a:xfrm>
          </p:grpSpPr>
          <p:sp>
            <p:nvSpPr>
              <p:cNvPr id="48" name="Oval 47">
                <a:extLst>
                  <a:ext uri="{FF2B5EF4-FFF2-40B4-BE49-F238E27FC236}">
                    <a16:creationId xmlns:a16="http://schemas.microsoft.com/office/drawing/2014/main" id="{45959C79-B8CB-83A8-9224-36F1576ADAEF}"/>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49" name="Rectangle 48">
                <a:extLst>
                  <a:ext uri="{FF2B5EF4-FFF2-40B4-BE49-F238E27FC236}">
                    <a16:creationId xmlns:a16="http://schemas.microsoft.com/office/drawing/2014/main" id="{2B8FE38C-D8D4-1D80-2911-BBE704996750}"/>
                  </a:ext>
                </a:extLst>
              </p:cNvPr>
              <p:cNvSpPr/>
              <p:nvPr/>
            </p:nvSpPr>
            <p:spPr>
              <a:xfrm>
                <a:off x="279969" y="2780928"/>
                <a:ext cx="559280"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rPr>
                  <a:t>E</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7" name="TextBox 46">
              <a:extLst>
                <a:ext uri="{FF2B5EF4-FFF2-40B4-BE49-F238E27FC236}">
                  <a16:creationId xmlns:a16="http://schemas.microsoft.com/office/drawing/2014/main" id="{244AD8B7-AA7A-9241-DE43-D593BBABD0D1}"/>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No coordination tool needed</a:t>
              </a:r>
            </a:p>
          </p:txBody>
        </p:sp>
      </p:grpSp>
    </p:spTree>
    <p:extLst>
      <p:ext uri="{BB962C8B-B14F-4D97-AF65-F5344CB8AC3E}">
        <p14:creationId xmlns:p14="http://schemas.microsoft.com/office/powerpoint/2010/main" val="13873584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par>
                          <p:cTn id="11" fill="hold">
                            <p:stCondLst>
                              <p:cond delay="500"/>
                            </p:stCondLst>
                            <p:childTnLst>
                              <p:par>
                                <p:cTn id="12" presetID="42" presetClass="entr" presetSubtype="0" fill="hold" nodeType="afterEffect">
                                  <p:stCondLst>
                                    <p:cond delay="10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42" presetClass="entr" presetSubtype="0" fill="hold" nodeType="afterEffect">
                                  <p:stCondLst>
                                    <p:cond delay="10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10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anim calcmode="lin" valueType="num">
                                      <p:cBhvr>
                                        <p:cTn id="33" dur="500" fill="hold"/>
                                        <p:tgtEl>
                                          <p:spTgt spid="30"/>
                                        </p:tgtEl>
                                        <p:attrNameLst>
                                          <p:attrName>ppt_x</p:attrName>
                                        </p:attrNameLst>
                                      </p:cBhvr>
                                      <p:tavLst>
                                        <p:tav tm="0">
                                          <p:val>
                                            <p:strVal val="#ppt_x"/>
                                          </p:val>
                                        </p:tav>
                                        <p:tav tm="100000">
                                          <p:val>
                                            <p:strVal val="#ppt_x"/>
                                          </p:val>
                                        </p:tav>
                                      </p:tavLst>
                                    </p:anim>
                                    <p:anim calcmode="lin" valueType="num">
                                      <p:cBhvr>
                                        <p:cTn id="34" dur="500" fill="hold"/>
                                        <p:tgtEl>
                                          <p:spTgt spid="30"/>
                                        </p:tgtEl>
                                        <p:attrNameLst>
                                          <p:attrName>ppt_y</p:attrName>
                                        </p:attrNameLst>
                                      </p:cBhvr>
                                      <p:tavLst>
                                        <p:tav tm="0">
                                          <p:val>
                                            <p:strVal val="#ppt_y+.1"/>
                                          </p:val>
                                        </p:tav>
                                        <p:tav tm="100000">
                                          <p:val>
                                            <p:strVal val="#ppt_y"/>
                                          </p:val>
                                        </p:tav>
                                      </p:tavLst>
                                    </p:anim>
                                  </p:childTnLst>
                                </p:cTn>
                              </p:par>
                            </p:childTnLst>
                          </p:cTn>
                        </p:par>
                        <p:par>
                          <p:cTn id="35" fill="hold">
                            <p:stCondLst>
                              <p:cond delay="6500"/>
                            </p:stCondLst>
                            <p:childTnLst>
                              <p:par>
                                <p:cTn id="36" presetID="42" presetClass="entr" presetSubtype="0" fill="hold" nodeType="afterEffect">
                                  <p:stCondLst>
                                    <p:cond delay="100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anim calcmode="lin" valueType="num">
                                      <p:cBhvr>
                                        <p:cTn id="39" dur="500" fill="hold"/>
                                        <p:tgtEl>
                                          <p:spTgt spid="40"/>
                                        </p:tgtEl>
                                        <p:attrNameLst>
                                          <p:attrName>ppt_x</p:attrName>
                                        </p:attrNameLst>
                                      </p:cBhvr>
                                      <p:tavLst>
                                        <p:tav tm="0">
                                          <p:val>
                                            <p:strVal val="#ppt_x"/>
                                          </p:val>
                                        </p:tav>
                                        <p:tav tm="100000">
                                          <p:val>
                                            <p:strVal val="#ppt_x"/>
                                          </p:val>
                                        </p:tav>
                                      </p:tavLst>
                                    </p:anim>
                                    <p:anim calcmode="lin" valueType="num">
                                      <p:cBhvr>
                                        <p:cTn id="40"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dvAuto="200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8FD1D-F14E-7D49-7F05-EB66BFD53C3A}"/>
            </a:ext>
          </a:extLst>
        </p:cNvPr>
        <p:cNvGrpSpPr/>
        <p:nvPr/>
      </p:nvGrpSpPr>
      <p:grpSpPr>
        <a:xfrm>
          <a:off x="0" y="0"/>
          <a:ext cx="0" cy="0"/>
          <a:chOff x="0" y="0"/>
          <a:chExt cx="0" cy="0"/>
        </a:xfrm>
      </p:grpSpPr>
      <p:pic>
        <p:nvPicPr>
          <p:cNvPr id="2" name="Picture 1" descr="A blue circle with a white question mark in it&#10;&#10;Description automatically generated">
            <a:extLst>
              <a:ext uri="{FF2B5EF4-FFF2-40B4-BE49-F238E27FC236}">
                <a16:creationId xmlns:a16="http://schemas.microsoft.com/office/drawing/2014/main" id="{1D0EEB53-D3D0-9724-456D-8B27F8597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grpSp>
        <p:nvGrpSpPr>
          <p:cNvPr id="15" name="Group 14">
            <a:extLst>
              <a:ext uri="{FF2B5EF4-FFF2-40B4-BE49-F238E27FC236}">
                <a16:creationId xmlns:a16="http://schemas.microsoft.com/office/drawing/2014/main" id="{60314497-6B50-9D7D-66F6-EB86474020C9}"/>
              </a:ext>
            </a:extLst>
          </p:cNvPr>
          <p:cNvGrpSpPr/>
          <p:nvPr/>
        </p:nvGrpSpPr>
        <p:grpSpPr>
          <a:xfrm>
            <a:off x="635175" y="2212402"/>
            <a:ext cx="10832750" cy="743126"/>
            <a:chOff x="571675" y="2428302"/>
            <a:chExt cx="10832750" cy="743126"/>
          </a:xfrm>
        </p:grpSpPr>
        <p:grpSp>
          <p:nvGrpSpPr>
            <p:cNvPr id="12" name="Group 11">
              <a:extLst>
                <a:ext uri="{FF2B5EF4-FFF2-40B4-BE49-F238E27FC236}">
                  <a16:creationId xmlns:a16="http://schemas.microsoft.com/office/drawing/2014/main" id="{394B0AEB-BE24-4515-2929-23C39FFC5595}"/>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CED333C5-2989-6056-102D-6448F34333C3}"/>
                  </a:ext>
                </a:extLst>
              </p:cNvPr>
              <p:cNvSpPr/>
              <p:nvPr/>
            </p:nvSpPr>
            <p:spPr>
              <a:xfrm>
                <a:off x="228950" y="2817344"/>
                <a:ext cx="685449" cy="694270"/>
              </a:xfrm>
              <a:prstGeom prst="ellipse">
                <a:avLst/>
              </a:prstGeom>
              <a:solidFill>
                <a:srgbClr val="D7DDE1"/>
              </a:solidFill>
              <a:ln>
                <a:solidFill>
                  <a:srgbClr val="C6D0D4"/>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C6FD5527-E274-21D5-3775-D7357D1060CC}"/>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0D9E45B4-6B6D-0FD1-41DB-B82ADDCB20A6}"/>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Level II meeting</a:t>
              </a:r>
            </a:p>
          </p:txBody>
        </p:sp>
      </p:grpSp>
      <p:grpSp>
        <p:nvGrpSpPr>
          <p:cNvPr id="9" name="Group 8">
            <a:extLst>
              <a:ext uri="{FF2B5EF4-FFF2-40B4-BE49-F238E27FC236}">
                <a16:creationId xmlns:a16="http://schemas.microsoft.com/office/drawing/2014/main" id="{FB960ED2-402C-9154-E2CF-C293981CDD03}"/>
              </a:ext>
            </a:extLst>
          </p:cNvPr>
          <p:cNvGrpSpPr/>
          <p:nvPr/>
        </p:nvGrpSpPr>
        <p:grpSpPr>
          <a:xfrm>
            <a:off x="635175" y="3155195"/>
            <a:ext cx="10832750" cy="735756"/>
            <a:chOff x="571675" y="2440742"/>
            <a:chExt cx="10832750" cy="735756"/>
          </a:xfrm>
        </p:grpSpPr>
        <p:grpSp>
          <p:nvGrpSpPr>
            <p:cNvPr id="21" name="Group 20">
              <a:extLst>
                <a:ext uri="{FF2B5EF4-FFF2-40B4-BE49-F238E27FC236}">
                  <a16:creationId xmlns:a16="http://schemas.microsoft.com/office/drawing/2014/main" id="{A0096AE0-7CFE-ABAC-F3B8-71D6F2D9DC23}"/>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BAD9A50B-EDDD-7EDF-3933-38689EE4A636}"/>
                  </a:ext>
                </a:extLst>
              </p:cNvPr>
              <p:cNvSpPr/>
              <p:nvPr/>
            </p:nvSpPr>
            <p:spPr>
              <a:xfrm>
                <a:off x="228950" y="2817344"/>
                <a:ext cx="685449" cy="694270"/>
              </a:xfrm>
              <a:prstGeom prst="ellipse">
                <a:avLst/>
              </a:prstGeom>
              <a:solidFill>
                <a:srgbClr val="D7DDE1"/>
              </a:solidFill>
              <a:ln>
                <a:solidFill>
                  <a:srgbClr val="C6D0D4"/>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ABE75DCB-0B6C-1A1A-ABC8-922D860EB13C}"/>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EBA1A654-5840-652B-2FF0-74ED76C82676}"/>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Another coordination meeting</a:t>
              </a:r>
            </a:p>
          </p:txBody>
        </p:sp>
      </p:grpSp>
      <p:grpSp>
        <p:nvGrpSpPr>
          <p:cNvPr id="25" name="Group 24">
            <a:extLst>
              <a:ext uri="{FF2B5EF4-FFF2-40B4-BE49-F238E27FC236}">
                <a16:creationId xmlns:a16="http://schemas.microsoft.com/office/drawing/2014/main" id="{530C1DD2-26AB-C39E-0BD3-4BDDF6FDAF03}"/>
              </a:ext>
            </a:extLst>
          </p:cNvPr>
          <p:cNvGrpSpPr/>
          <p:nvPr/>
        </p:nvGrpSpPr>
        <p:grpSpPr>
          <a:xfrm>
            <a:off x="635175" y="4090068"/>
            <a:ext cx="10832750" cy="735756"/>
            <a:chOff x="571675" y="2440742"/>
            <a:chExt cx="10832750" cy="735756"/>
          </a:xfrm>
        </p:grpSpPr>
        <p:grpSp>
          <p:nvGrpSpPr>
            <p:cNvPr id="26" name="Group 25">
              <a:extLst>
                <a:ext uri="{FF2B5EF4-FFF2-40B4-BE49-F238E27FC236}">
                  <a16:creationId xmlns:a16="http://schemas.microsoft.com/office/drawing/2014/main" id="{3EED344F-4309-66CC-B371-937DBDF7B153}"/>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54860F7C-2FB0-0595-DF42-713DCE5D88D6}"/>
                  </a:ext>
                </a:extLst>
              </p:cNvPr>
              <p:cNvSpPr/>
              <p:nvPr/>
            </p:nvSpPr>
            <p:spPr>
              <a:xfrm>
                <a:off x="228950" y="2817344"/>
                <a:ext cx="685449" cy="694270"/>
              </a:xfrm>
              <a:prstGeom prst="ellipse">
                <a:avLst/>
              </a:prstGeom>
              <a:solidFill>
                <a:srgbClr val="D7DDE1"/>
              </a:solidFill>
              <a:ln>
                <a:solidFill>
                  <a:srgbClr val="C6D0D4"/>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885AF08C-2B8F-536B-4B41-D911422468B3}"/>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B0090E0C-7380-E76B-1D34-8B93C7E02421}"/>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JIT Network meeting</a:t>
              </a:r>
            </a:p>
          </p:txBody>
        </p:sp>
      </p:grpSp>
      <p:grpSp>
        <p:nvGrpSpPr>
          <p:cNvPr id="30" name="Group 29">
            <a:extLst>
              <a:ext uri="{FF2B5EF4-FFF2-40B4-BE49-F238E27FC236}">
                <a16:creationId xmlns:a16="http://schemas.microsoft.com/office/drawing/2014/main" id="{867E8582-ECA9-93C6-8934-60F64E7571E3}"/>
              </a:ext>
            </a:extLst>
          </p:cNvPr>
          <p:cNvGrpSpPr/>
          <p:nvPr/>
        </p:nvGrpSpPr>
        <p:grpSpPr>
          <a:xfrm>
            <a:off x="635175" y="5025963"/>
            <a:ext cx="11369256" cy="735756"/>
            <a:chOff x="571675" y="2440742"/>
            <a:chExt cx="11369256" cy="735756"/>
          </a:xfrm>
        </p:grpSpPr>
        <p:grpSp>
          <p:nvGrpSpPr>
            <p:cNvPr id="31" name="Group 30">
              <a:extLst>
                <a:ext uri="{FF2B5EF4-FFF2-40B4-BE49-F238E27FC236}">
                  <a16:creationId xmlns:a16="http://schemas.microsoft.com/office/drawing/2014/main" id="{25C34594-CFE9-6156-CB64-531AC43FAE16}"/>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57A7B758-C662-B738-8282-8083FE0DAA5A}"/>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FF9745F9-D9B2-4976-6B4B-20B6A3C691D3}"/>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C63E0E43-1CFE-C61B-60FA-AD4F832AA9CE}"/>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Coordination centre</a:t>
              </a:r>
            </a:p>
          </p:txBody>
        </p:sp>
      </p:grpSp>
      <p:grpSp>
        <p:nvGrpSpPr>
          <p:cNvPr id="40" name="Group 39">
            <a:extLst>
              <a:ext uri="{FF2B5EF4-FFF2-40B4-BE49-F238E27FC236}">
                <a16:creationId xmlns:a16="http://schemas.microsoft.com/office/drawing/2014/main" id="{AB50D127-2C49-0531-EB8A-917A61093099}"/>
              </a:ext>
            </a:extLst>
          </p:cNvPr>
          <p:cNvGrpSpPr/>
          <p:nvPr/>
        </p:nvGrpSpPr>
        <p:grpSpPr>
          <a:xfrm>
            <a:off x="635175" y="5961858"/>
            <a:ext cx="10832750" cy="735756"/>
            <a:chOff x="571675" y="2440742"/>
            <a:chExt cx="10832750" cy="735756"/>
          </a:xfrm>
        </p:grpSpPr>
        <p:grpSp>
          <p:nvGrpSpPr>
            <p:cNvPr id="46" name="Group 45">
              <a:extLst>
                <a:ext uri="{FF2B5EF4-FFF2-40B4-BE49-F238E27FC236}">
                  <a16:creationId xmlns:a16="http://schemas.microsoft.com/office/drawing/2014/main" id="{BBB41046-E293-793F-277D-E402F2C470ED}"/>
                </a:ext>
              </a:extLst>
            </p:cNvPr>
            <p:cNvGrpSpPr/>
            <p:nvPr/>
          </p:nvGrpSpPr>
          <p:grpSpPr>
            <a:xfrm>
              <a:off x="571675" y="2440742"/>
              <a:ext cx="685449" cy="735756"/>
              <a:chOff x="228950" y="2780928"/>
              <a:chExt cx="685449" cy="735756"/>
            </a:xfrm>
          </p:grpSpPr>
          <p:sp>
            <p:nvSpPr>
              <p:cNvPr id="48" name="Oval 47">
                <a:extLst>
                  <a:ext uri="{FF2B5EF4-FFF2-40B4-BE49-F238E27FC236}">
                    <a16:creationId xmlns:a16="http://schemas.microsoft.com/office/drawing/2014/main" id="{A4D44BED-1F30-D663-D3F5-BDF62E2B1401}"/>
                  </a:ext>
                </a:extLst>
              </p:cNvPr>
              <p:cNvSpPr/>
              <p:nvPr/>
            </p:nvSpPr>
            <p:spPr>
              <a:xfrm>
                <a:off x="228950" y="2817344"/>
                <a:ext cx="685449" cy="694270"/>
              </a:xfrm>
              <a:prstGeom prst="ellipse">
                <a:avLst/>
              </a:prstGeom>
              <a:solidFill>
                <a:srgbClr val="D7DDE1"/>
              </a:solidFill>
              <a:ln>
                <a:solidFill>
                  <a:srgbClr val="C6D0D4"/>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49" name="Rectangle 48">
                <a:extLst>
                  <a:ext uri="{FF2B5EF4-FFF2-40B4-BE49-F238E27FC236}">
                    <a16:creationId xmlns:a16="http://schemas.microsoft.com/office/drawing/2014/main" id="{243A0A80-71D6-ECCC-F8AD-D2E11DB1D4AC}"/>
                  </a:ext>
                </a:extLst>
              </p:cNvPr>
              <p:cNvSpPr/>
              <p:nvPr/>
            </p:nvSpPr>
            <p:spPr>
              <a:xfrm>
                <a:off x="279969" y="2780928"/>
                <a:ext cx="559280"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rPr>
                  <a:t>E</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7" name="TextBox 46">
              <a:extLst>
                <a:ext uri="{FF2B5EF4-FFF2-40B4-BE49-F238E27FC236}">
                  <a16:creationId xmlns:a16="http://schemas.microsoft.com/office/drawing/2014/main" id="{56A19912-7DB5-D161-8566-D6517005EB4B}"/>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No coordination tool needed</a:t>
              </a:r>
            </a:p>
          </p:txBody>
        </p:sp>
      </p:grpSp>
      <p:sp>
        <p:nvSpPr>
          <p:cNvPr id="3" name="TextBox 2">
            <a:extLst>
              <a:ext uri="{FF2B5EF4-FFF2-40B4-BE49-F238E27FC236}">
                <a16:creationId xmlns:a16="http://schemas.microsoft.com/office/drawing/2014/main" id="{D7ADBC76-920E-1A8E-9264-62DAE5E8600B}"/>
              </a:ext>
            </a:extLst>
          </p:cNvPr>
          <p:cNvSpPr txBox="1"/>
          <p:nvPr/>
        </p:nvSpPr>
        <p:spPr>
          <a:xfrm>
            <a:off x="1587851" y="508335"/>
            <a:ext cx="10503240"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What Eurojust tool</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would be useful for JIT parties</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lang="en-GB" sz="3600" b="1" dirty="0">
                <a:solidFill>
                  <a:srgbClr val="156082"/>
                </a:solidFill>
                <a:latin typeface="Calibri" panose="020F0502020204030204" pitchFamily="34" charset="0"/>
                <a:ea typeface="Calibri" panose="020F0502020204030204" pitchFamily="34" charset="0"/>
                <a:cs typeface="Calibri" panose="020F0502020204030204" pitchFamily="34" charset="0"/>
              </a:rPr>
              <a:t>to coordinate the planned actions?</a:t>
            </a:r>
            <a:endParaRPr lang="en-GB" sz="3200" dirty="0">
              <a:solidFill>
                <a:srgbClr val="156082"/>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4292282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dvAuto="200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04D75-75B9-AA06-E393-CD9B1FEABDBD}"/>
            </a:ext>
          </a:extLst>
        </p:cNvPr>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D339F354-3224-20BC-C4E0-240A1968C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TextBox 9">
            <a:extLst>
              <a:ext uri="{FF2B5EF4-FFF2-40B4-BE49-F238E27FC236}">
                <a16:creationId xmlns:a16="http://schemas.microsoft.com/office/drawing/2014/main" id="{CFC55714-5CA6-B949-C174-1915E5F2A0FB}"/>
              </a:ext>
            </a:extLst>
          </p:cNvPr>
          <p:cNvSpPr txBox="1"/>
          <p:nvPr/>
        </p:nvSpPr>
        <p:spPr>
          <a:xfrm>
            <a:off x="2054520" y="2298683"/>
            <a:ext cx="8379025" cy="2800767"/>
          </a:xfrm>
          <a:prstGeom prst="rect">
            <a:avLst/>
          </a:prstGeom>
          <a:noFill/>
        </p:spPr>
        <p:txBody>
          <a:bodyPr wrap="square" rtlCol="0">
            <a:spAutoFit/>
          </a:bodyPr>
          <a:lstStyle/>
          <a:p>
            <a:pPr marL="342900" lvl="0" indent="-342900">
              <a:buClr>
                <a:schemeClr val="accent2">
                  <a:lumMod val="75000"/>
                </a:schemeClr>
              </a:buClr>
              <a:buSzPct val="150000"/>
              <a:buFont typeface="Open Sans SemiBold" pitchFamily="2" charset="0"/>
              <a:buChar char="›"/>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Large number of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simultaneous house searches, arrests and seizures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carried out within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Finland, France, Germany, Sweden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and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Ukraine</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a:t>
            </a:r>
          </a:p>
          <a:p>
            <a:pPr marL="342900" lvl="0" indent="-342900">
              <a:buClr>
                <a:schemeClr val="accent2">
                  <a:lumMod val="75000"/>
                </a:schemeClr>
              </a:buClr>
              <a:buSzPct val="150000"/>
              <a:buFont typeface="Open Sans SemiBold" pitchFamily="2" charset="0"/>
              <a:buChar char="›"/>
            </a:pPr>
            <a:endParaRPr lang="en-GB" sz="14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Freezing orders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and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MLA requests for interviews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executed in the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United Kingdom</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Taiwan</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and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Hong Kong</a:t>
            </a:r>
          </a:p>
          <a:p>
            <a:pPr marL="342900" lvl="0" indent="-342900">
              <a:buClr>
                <a:schemeClr val="accent2">
                  <a:lumMod val="75000"/>
                </a:schemeClr>
              </a:buClr>
              <a:buSzPct val="150000"/>
              <a:buFont typeface="Open Sans SemiBold" pitchFamily="2" charset="0"/>
              <a:buChar char="›"/>
            </a:pPr>
            <a:endParaRPr lang="en-GB" sz="14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Belgium</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executed two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European Arrest Warrants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from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France</a:t>
            </a:r>
          </a:p>
        </p:txBody>
      </p:sp>
      <p:sp>
        <p:nvSpPr>
          <p:cNvPr id="5" name="Rectangle 4">
            <a:extLst>
              <a:ext uri="{FF2B5EF4-FFF2-40B4-BE49-F238E27FC236}">
                <a16:creationId xmlns:a16="http://schemas.microsoft.com/office/drawing/2014/main" id="{AB28E06D-D824-8A4A-54AC-083079B87BF9}"/>
              </a:ext>
            </a:extLst>
          </p:cNvPr>
          <p:cNvSpPr/>
          <p:nvPr/>
        </p:nvSpPr>
        <p:spPr>
          <a:xfrm>
            <a:off x="896047" y="1100339"/>
            <a:ext cx="3634416"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JOINT ACTION DAY</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773425D-AA6B-3150-FC97-51781D4AD06C}"/>
              </a:ext>
            </a:extLst>
          </p:cNvPr>
          <p:cNvSpPr/>
          <p:nvPr/>
        </p:nvSpPr>
        <p:spPr>
          <a:xfrm>
            <a:off x="1066216" y="1667777"/>
            <a:ext cx="1976608"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FEBRUARY 2022</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6012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5"/>
                                        </p:tgtEl>
                                        <p:attrNameLst>
                                          <p:attrName>style.color</p:attrName>
                                        </p:attrNameLst>
                                      </p:cBhvr>
                                      <p:to>
                                        <a:schemeClr val="accent2"/>
                                      </p:to>
                                    </p:animClr>
                                    <p:animClr clrSpc="rgb" dir="cw">
                                      <p:cBhvr>
                                        <p:cTn id="10" dur="250" autoRev="1" fill="remove"/>
                                        <p:tgtEl>
                                          <p:spTgt spid="5"/>
                                        </p:tgtEl>
                                        <p:attrNameLst>
                                          <p:attrName>fillcolor</p:attrName>
                                        </p:attrNameLst>
                                      </p:cBhvr>
                                      <p:to>
                                        <a:schemeClr val="accent2"/>
                                      </p:to>
                                    </p:animClr>
                                    <p:set>
                                      <p:cBhvr>
                                        <p:cTn id="11" dur="250" autoRev="1" fill="remove"/>
                                        <p:tgtEl>
                                          <p:spTgt spid="5"/>
                                        </p:tgtEl>
                                        <p:attrNameLst>
                                          <p:attrName>fill.type</p:attrName>
                                        </p:attrNameLst>
                                      </p:cBhvr>
                                      <p:to>
                                        <p:strVal val="solid"/>
                                      </p:to>
                                    </p:set>
                                    <p:set>
                                      <p:cBhvr>
                                        <p:cTn id="12" dur="250" autoRev="1" fill="remove"/>
                                        <p:tgtEl>
                                          <p:spTgt spid="5"/>
                                        </p:tgtEl>
                                        <p:attrNameLst>
                                          <p:attrName>fill.on</p:attrName>
                                        </p:attrNameLst>
                                      </p:cBhvr>
                                      <p:to>
                                        <p:strVal val="true"/>
                                      </p:to>
                                    </p:set>
                                  </p:childTnLst>
                                </p:cTn>
                              </p:par>
                              <p:par>
                                <p:cTn id="13" presetID="18" presetClass="entr" presetSubtype="12"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27" presetClass="emph" presetSubtype="0" fill="remove" grpId="1" nodeType="withEffect">
                                  <p:stCondLst>
                                    <p:cond delay="500"/>
                                  </p:stCondLst>
                                  <p:childTnLst>
                                    <p:animClr clrSpc="rgb" dir="cw">
                                      <p:cBhvr override="childStyle">
                                        <p:cTn id="17" dur="250" autoRev="1" fill="remove"/>
                                        <p:tgtEl>
                                          <p:spTgt spid="6"/>
                                        </p:tgtEl>
                                        <p:attrNameLst>
                                          <p:attrName>style.color</p:attrName>
                                        </p:attrNameLst>
                                      </p:cBhvr>
                                      <p:to>
                                        <a:schemeClr val="accent2"/>
                                      </p:to>
                                    </p:animClr>
                                    <p:animClr clrSpc="rgb" dir="cw">
                                      <p:cBhvr>
                                        <p:cTn id="18" dur="250" autoRev="1" fill="remove"/>
                                        <p:tgtEl>
                                          <p:spTgt spid="6"/>
                                        </p:tgtEl>
                                        <p:attrNameLst>
                                          <p:attrName>fillcolor</p:attrName>
                                        </p:attrNameLst>
                                      </p:cBhvr>
                                      <p:to>
                                        <a:schemeClr val="accent2"/>
                                      </p:to>
                                    </p:animClr>
                                    <p:set>
                                      <p:cBhvr>
                                        <p:cTn id="19" dur="250" autoRev="1" fill="remove"/>
                                        <p:tgtEl>
                                          <p:spTgt spid="6"/>
                                        </p:tgtEl>
                                        <p:attrNameLst>
                                          <p:attrName>fill.type</p:attrName>
                                        </p:attrNameLst>
                                      </p:cBhvr>
                                      <p:to>
                                        <p:strVal val="solid"/>
                                      </p:to>
                                    </p:set>
                                    <p:set>
                                      <p:cBhvr>
                                        <p:cTn id="20" dur="250" autoRev="1" fill="remove"/>
                                        <p:tgtEl>
                                          <p:spTgt spid="6"/>
                                        </p:tgtEl>
                                        <p:attrNameLst>
                                          <p:attrName>fill.on</p:attrName>
                                        </p:attrNameLst>
                                      </p:cBhvr>
                                      <p:to>
                                        <p:strVal val="true"/>
                                      </p:to>
                                    </p:set>
                                  </p:childTnLst>
                                </p:cTn>
                              </p:par>
                            </p:childTnLst>
                          </p:cTn>
                        </p:par>
                        <p:par>
                          <p:cTn id="21" fill="hold">
                            <p:stCondLst>
                              <p:cond delay="1000"/>
                            </p:stCondLst>
                            <p:childTnLst>
                              <p:par>
                                <p:cTn id="22" presetID="22" presetClass="entr" presetSubtype="8" fill="hold" grpId="0" nodeType="afterEffect">
                                  <p:stCondLst>
                                    <p:cond delay="100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wipe(left)">
                                      <p:cBhvr>
                                        <p:cTn id="24" dur="500"/>
                                        <p:tgtEl>
                                          <p:spTgt spid="10">
                                            <p:txEl>
                                              <p:pRg st="0" end="0"/>
                                            </p:txEl>
                                          </p:spTgt>
                                        </p:tgtEl>
                                      </p:cBhvr>
                                    </p:animEffect>
                                  </p:childTnLst>
                                </p:cTn>
                              </p:par>
                            </p:childTnLst>
                          </p:cTn>
                        </p:par>
                        <p:par>
                          <p:cTn id="25" fill="hold">
                            <p:stCondLst>
                              <p:cond delay="2500"/>
                            </p:stCondLst>
                            <p:childTnLst>
                              <p:par>
                                <p:cTn id="26" presetID="22" presetClass="entr" presetSubtype="8" fill="hold" grpId="0" nodeType="afterEffect">
                                  <p:stCondLst>
                                    <p:cond delay="100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left)">
                                      <p:cBhvr>
                                        <p:cTn id="28" dur="500"/>
                                        <p:tgtEl>
                                          <p:spTgt spid="10">
                                            <p:txEl>
                                              <p:pRg st="2" end="2"/>
                                            </p:txEl>
                                          </p:spTgt>
                                        </p:tgtEl>
                                      </p:cBhvr>
                                    </p:animEffect>
                                  </p:childTnLst>
                                </p:cTn>
                              </p:par>
                            </p:childTnLst>
                          </p:cTn>
                        </p:par>
                        <p:par>
                          <p:cTn id="29" fill="hold">
                            <p:stCondLst>
                              <p:cond delay="4000"/>
                            </p:stCondLst>
                            <p:childTnLst>
                              <p:par>
                                <p:cTn id="30" presetID="22" presetClass="entr" presetSubtype="8" fill="hold" grpId="0" nodeType="afterEffect">
                                  <p:stCondLst>
                                    <p:cond delay="100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dvAuto="2000"/>
      <p:bldP spid="5" grpId="0" animBg="1"/>
      <p:bldP spid="5" grpId="1" animBg="1"/>
      <p:bldP spid="6" grpId="0" animBg="1"/>
      <p:bldP spid="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636DB-A651-8021-EEE0-10917125FB7D}"/>
            </a:ext>
          </a:extLst>
        </p:cNvPr>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CD3B160C-EF30-B4F0-D15D-B726D1C88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TextBox 9">
            <a:extLst>
              <a:ext uri="{FF2B5EF4-FFF2-40B4-BE49-F238E27FC236}">
                <a16:creationId xmlns:a16="http://schemas.microsoft.com/office/drawing/2014/main" id="{B97214D1-98AD-E75E-87A0-E42DCBF17AEB}"/>
              </a:ext>
            </a:extLst>
          </p:cNvPr>
          <p:cNvSpPr txBox="1"/>
          <p:nvPr/>
        </p:nvSpPr>
        <p:spPr>
          <a:xfrm>
            <a:off x="5181769" y="2188955"/>
            <a:ext cx="5260680" cy="2677656"/>
          </a:xfrm>
          <a:prstGeom prst="rect">
            <a:avLst/>
          </a:prstGeom>
          <a:noFill/>
        </p:spPr>
        <p:txBody>
          <a:bodyPr wrap="square" rtlCol="0">
            <a:spAutoFit/>
          </a:bodyPr>
          <a:lstStyle/>
          <a:p>
            <a:pPr marL="342900" lvl="0" indent="-342900">
              <a:buClr>
                <a:schemeClr val="accent2">
                  <a:lumMod val="75000"/>
                </a:schemeClr>
              </a:buClr>
              <a:buSzPct val="150000"/>
              <a:buFont typeface="Open Sans SemiBold" pitchFamily="2" charset="0"/>
              <a:buChar char="›"/>
            </a:pPr>
            <a:r>
              <a:rPr lang="en-GB" sz="3200" dirty="0">
                <a:solidFill>
                  <a:srgbClr val="156082"/>
                </a:solidFill>
                <a:latin typeface="Calibri" panose="020F0502020204030204" pitchFamily="34" charset="0"/>
                <a:ea typeface="Calibri" panose="020F0502020204030204" pitchFamily="34" charset="0"/>
                <a:cs typeface="Calibri" panose="020F0502020204030204" pitchFamily="34" charset="0"/>
              </a:rPr>
              <a:t>41 people </a:t>
            </a:r>
            <a:r>
              <a:rPr lang="en-GB" sz="3200" b="1" dirty="0">
                <a:solidFill>
                  <a:srgbClr val="156082"/>
                </a:solidFill>
                <a:latin typeface="Calibri" panose="020F0502020204030204" pitchFamily="34" charset="0"/>
                <a:ea typeface="Calibri" panose="020F0502020204030204" pitchFamily="34" charset="0"/>
                <a:cs typeface="Calibri" panose="020F0502020204030204" pitchFamily="34" charset="0"/>
              </a:rPr>
              <a:t>arrested</a:t>
            </a:r>
          </a:p>
          <a:p>
            <a:pPr marL="342900" lvl="0" indent="-342900">
              <a:buClr>
                <a:schemeClr val="accent2">
                  <a:lumMod val="75000"/>
                </a:schemeClr>
              </a:buClr>
              <a:buSzPct val="150000"/>
              <a:buFont typeface="Open Sans SemiBold" pitchFamily="2" charset="0"/>
              <a:buChar char="›"/>
            </a:pPr>
            <a:r>
              <a:rPr lang="en-GB" sz="3200" dirty="0">
                <a:solidFill>
                  <a:srgbClr val="156082"/>
                </a:solidFill>
                <a:latin typeface="Calibri" panose="020F0502020204030204" pitchFamily="34" charset="0"/>
                <a:ea typeface="Calibri" panose="020F0502020204030204" pitchFamily="34" charset="0"/>
                <a:cs typeface="Calibri" panose="020F0502020204030204" pitchFamily="34" charset="0"/>
              </a:rPr>
              <a:t>65 house </a:t>
            </a:r>
            <a:r>
              <a:rPr lang="en-GB" sz="3200" b="1" dirty="0">
                <a:solidFill>
                  <a:srgbClr val="156082"/>
                </a:solidFill>
                <a:latin typeface="Calibri" panose="020F0502020204030204" pitchFamily="34" charset="0"/>
                <a:ea typeface="Calibri" panose="020F0502020204030204" pitchFamily="34" charset="0"/>
                <a:cs typeface="Calibri" panose="020F0502020204030204" pitchFamily="34" charset="0"/>
              </a:rPr>
              <a:t>searches</a:t>
            </a:r>
          </a:p>
          <a:p>
            <a:pPr marL="342900" lvl="0" indent="-342900">
              <a:buClr>
                <a:schemeClr val="accent2">
                  <a:lumMod val="75000"/>
                </a:schemeClr>
              </a:buClr>
              <a:buSzPct val="150000"/>
              <a:buFont typeface="Open Sans SemiBold" pitchFamily="2" charset="0"/>
              <a:buChar char="›"/>
            </a:pPr>
            <a:r>
              <a:rPr lang="en-GB" sz="3200" dirty="0">
                <a:solidFill>
                  <a:srgbClr val="156082"/>
                </a:solidFill>
                <a:latin typeface="Calibri" panose="020F0502020204030204" pitchFamily="34" charset="0"/>
                <a:ea typeface="Calibri" panose="020F0502020204030204" pitchFamily="34" charset="0"/>
                <a:cs typeface="Calibri" panose="020F0502020204030204" pitchFamily="34" charset="0"/>
              </a:rPr>
              <a:t>EUR 5 million </a:t>
            </a:r>
            <a:r>
              <a:rPr lang="en-GB" sz="3200" b="1" dirty="0">
                <a:solidFill>
                  <a:srgbClr val="156082"/>
                </a:solidFill>
                <a:latin typeface="Calibri" panose="020F0502020204030204" pitchFamily="34" charset="0"/>
                <a:ea typeface="Calibri" panose="020F0502020204030204" pitchFamily="34" charset="0"/>
                <a:cs typeface="Calibri" panose="020F0502020204030204" pitchFamily="34" charset="0"/>
              </a:rPr>
              <a:t>frozen</a:t>
            </a:r>
          </a:p>
          <a:p>
            <a:pPr marL="342900" lvl="0" indent="-342900">
              <a:buClr>
                <a:schemeClr val="accent2">
                  <a:lumMod val="75000"/>
                </a:schemeClr>
              </a:buClr>
              <a:buSzPct val="150000"/>
              <a:buFont typeface="Open Sans SemiBold" pitchFamily="2" charset="0"/>
              <a:buChar char="›"/>
            </a:pPr>
            <a:endPar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chemeClr val="accent2">
                  <a:lumMod val="75000"/>
                </a:schemeClr>
              </a:buClr>
              <a:buSzPct val="150000"/>
              <a:buFont typeface="Open Sans SemiBold" pitchFamily="2" charset="0"/>
              <a:buChar char="›"/>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Joint press release two days later made the overall results public</a:t>
            </a:r>
          </a:p>
        </p:txBody>
      </p:sp>
      <p:sp>
        <p:nvSpPr>
          <p:cNvPr id="5" name="Rectangle 4">
            <a:extLst>
              <a:ext uri="{FF2B5EF4-FFF2-40B4-BE49-F238E27FC236}">
                <a16:creationId xmlns:a16="http://schemas.microsoft.com/office/drawing/2014/main" id="{4124F097-68C4-6ADA-43E2-9D19B63921F1}"/>
              </a:ext>
            </a:extLst>
          </p:cNvPr>
          <p:cNvSpPr/>
          <p:nvPr/>
        </p:nvSpPr>
        <p:spPr>
          <a:xfrm>
            <a:off x="896047" y="1100339"/>
            <a:ext cx="3634416"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JOINT ACTION DAY</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4BB09A85-53D6-59FB-EB0F-2B33EC290C5C}"/>
              </a:ext>
            </a:extLst>
          </p:cNvPr>
          <p:cNvSpPr/>
          <p:nvPr/>
        </p:nvSpPr>
        <p:spPr>
          <a:xfrm>
            <a:off x="1066216" y="1667777"/>
            <a:ext cx="1122208"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RESULTS</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stack of papers with a info sign&#10;&#10;Description automatically generated">
            <a:extLst>
              <a:ext uri="{FF2B5EF4-FFF2-40B4-BE49-F238E27FC236}">
                <a16:creationId xmlns:a16="http://schemas.microsoft.com/office/drawing/2014/main" id="{6A3113EC-B3D4-8221-3043-D570EA6DB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2071" y="2084608"/>
            <a:ext cx="1987337" cy="1987337"/>
          </a:xfrm>
          <a:prstGeom prst="rect">
            <a:avLst/>
          </a:prstGeom>
        </p:spPr>
      </p:pic>
    </p:spTree>
    <p:extLst>
      <p:ext uri="{BB962C8B-B14F-4D97-AF65-F5344CB8AC3E}">
        <p14:creationId xmlns:p14="http://schemas.microsoft.com/office/powerpoint/2010/main" val="1325674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27" presetClass="emph" presetSubtype="0" fill="remove" grpId="1" nodeType="withEffect">
                                  <p:stCondLst>
                                    <p:cond delay="500"/>
                                  </p:stCondLst>
                                  <p:childTnLst>
                                    <p:animClr clrSpc="rgb" dir="cw">
                                      <p:cBhvr override="childStyle">
                                        <p:cTn id="9" dur="250" autoRev="1" fill="remove"/>
                                        <p:tgtEl>
                                          <p:spTgt spid="6"/>
                                        </p:tgtEl>
                                        <p:attrNameLst>
                                          <p:attrName>style.color</p:attrName>
                                        </p:attrNameLst>
                                      </p:cBhvr>
                                      <p:to>
                                        <a:schemeClr val="accent2"/>
                                      </p:to>
                                    </p:animClr>
                                    <p:animClr clrSpc="rgb" dir="cw">
                                      <p:cBhvr>
                                        <p:cTn id="10" dur="250" autoRev="1" fill="remove"/>
                                        <p:tgtEl>
                                          <p:spTgt spid="6"/>
                                        </p:tgtEl>
                                        <p:attrNameLst>
                                          <p:attrName>fillcolor</p:attrName>
                                        </p:attrNameLst>
                                      </p:cBhvr>
                                      <p:to>
                                        <a:schemeClr val="accent2"/>
                                      </p:to>
                                    </p:animClr>
                                    <p:set>
                                      <p:cBhvr>
                                        <p:cTn id="11" dur="250" autoRev="1" fill="remove"/>
                                        <p:tgtEl>
                                          <p:spTgt spid="6"/>
                                        </p:tgtEl>
                                        <p:attrNameLst>
                                          <p:attrName>fill.type</p:attrName>
                                        </p:attrNameLst>
                                      </p:cBhvr>
                                      <p:to>
                                        <p:strVal val="solid"/>
                                      </p:to>
                                    </p:set>
                                    <p:set>
                                      <p:cBhvr>
                                        <p:cTn id="12" dur="250" autoRev="1" fill="remove"/>
                                        <p:tgtEl>
                                          <p:spTgt spid="6"/>
                                        </p:tgtEl>
                                        <p:attrNameLst>
                                          <p:attrName>fill.on</p:attrName>
                                        </p:attrNameLst>
                                      </p:cBhvr>
                                      <p:to>
                                        <p:strVal val="true"/>
                                      </p:to>
                                    </p:set>
                                  </p:childTnLst>
                                </p:cTn>
                              </p:par>
                              <p:par>
                                <p:cTn id="13" presetID="31" presetClass="entr" presetSubtype="0" fill="hold" nodeType="withEffect">
                                  <p:stCondLst>
                                    <p:cond delay="75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90"/>
                                          </p:val>
                                        </p:tav>
                                        <p:tav tm="100000">
                                          <p:val>
                                            <p:fltVal val="0"/>
                                          </p:val>
                                        </p:tav>
                                      </p:tavLst>
                                    </p:anim>
                                    <p:animEffect transition="in" filter="fade">
                                      <p:cBhvr>
                                        <p:cTn id="18" dur="500"/>
                                        <p:tgtEl>
                                          <p:spTgt spid="3"/>
                                        </p:tgtEl>
                                      </p:cBhvr>
                                    </p:animEffect>
                                  </p:childTnLst>
                                </p:cTn>
                              </p:par>
                            </p:childTnLst>
                          </p:cTn>
                        </p:par>
                        <p:par>
                          <p:cTn id="19" fill="hold">
                            <p:stCondLst>
                              <p:cond delay="1250"/>
                            </p:stCondLst>
                            <p:childTnLst>
                              <p:par>
                                <p:cTn id="20" presetID="22" presetClass="entr" presetSubtype="8" fill="hold" grpId="0" nodeType="afterEffect">
                                  <p:stCondLst>
                                    <p:cond delay="100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childTnLst>
                          </p:cTn>
                        </p:par>
                        <p:par>
                          <p:cTn id="23" fill="hold">
                            <p:stCondLst>
                              <p:cond delay="2750"/>
                            </p:stCondLst>
                            <p:childTnLst>
                              <p:par>
                                <p:cTn id="24" presetID="22" presetClass="entr" presetSubtype="8" fill="hold" grpId="0" nodeType="afterEffect">
                                  <p:stCondLst>
                                    <p:cond delay="100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wipe(left)">
                                      <p:cBhvr>
                                        <p:cTn id="26" dur="500"/>
                                        <p:tgtEl>
                                          <p:spTgt spid="10">
                                            <p:txEl>
                                              <p:pRg st="1" end="1"/>
                                            </p:txEl>
                                          </p:spTgt>
                                        </p:tgtEl>
                                      </p:cBhvr>
                                    </p:animEffect>
                                  </p:childTnLst>
                                </p:cTn>
                              </p:par>
                            </p:childTnLst>
                          </p:cTn>
                        </p:par>
                        <p:par>
                          <p:cTn id="27" fill="hold">
                            <p:stCondLst>
                              <p:cond delay="4250"/>
                            </p:stCondLst>
                            <p:childTnLst>
                              <p:par>
                                <p:cTn id="28" presetID="22" presetClass="entr" presetSubtype="8" fill="hold" grpId="0" nodeType="afterEffect">
                                  <p:stCondLst>
                                    <p:cond delay="100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wipe(left)">
                                      <p:cBhvr>
                                        <p:cTn id="30" dur="500"/>
                                        <p:tgtEl>
                                          <p:spTgt spid="10">
                                            <p:txEl>
                                              <p:pRg st="2" end="2"/>
                                            </p:txEl>
                                          </p:spTgt>
                                        </p:tgtEl>
                                      </p:cBhvr>
                                    </p:animEffect>
                                  </p:childTnLst>
                                </p:cTn>
                              </p:par>
                            </p:childTnLst>
                          </p:cTn>
                        </p:par>
                        <p:par>
                          <p:cTn id="31" fill="hold">
                            <p:stCondLst>
                              <p:cond delay="5750"/>
                            </p:stCondLst>
                            <p:childTnLst>
                              <p:par>
                                <p:cTn id="32" presetID="22" presetClass="entr" presetSubtype="8" fill="hold" grpId="0" nodeType="afterEffect">
                                  <p:stCondLst>
                                    <p:cond delay="150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wipe(left)">
                                      <p:cBhvr>
                                        <p:cTn id="34"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dvAuto="2000"/>
      <p:bldP spid="6" grpId="0" animBg="1"/>
      <p:bldP spid="6"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912A9-CC33-1C11-6963-86635172C378}"/>
            </a:ext>
          </a:extLst>
        </p:cNvPr>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 y="0"/>
            <a:ext cx="12180721" cy="6858000"/>
          </a:xfrm>
          <a:prstGeom prst="rect">
            <a:avLst/>
          </a:prstGeom>
        </p:spPr>
      </p:pic>
      <p:sp>
        <p:nvSpPr>
          <p:cNvPr id="11" name="Rectangle 10">
            <a:extLst>
              <a:ext uri="{FF2B5EF4-FFF2-40B4-BE49-F238E27FC236}">
                <a16:creationId xmlns:a16="http://schemas.microsoft.com/office/drawing/2014/main" id="{4AE524B1-E894-BDAD-2558-E46C48029714}"/>
              </a:ext>
            </a:extLst>
          </p:cNvPr>
          <p:cNvSpPr/>
          <p:nvPr/>
        </p:nvSpPr>
        <p:spPr>
          <a:xfrm>
            <a:off x="-12700" y="0"/>
            <a:ext cx="12192000" cy="685800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050"/>
          </a:p>
        </p:txBody>
      </p:sp>
      <p:sp>
        <p:nvSpPr>
          <p:cNvPr id="7" name="TextBox 6">
            <a:extLst>
              <a:ext uri="{FF2B5EF4-FFF2-40B4-BE49-F238E27FC236}">
                <a16:creationId xmlns:a16="http://schemas.microsoft.com/office/drawing/2014/main" id="{69BCFE3D-AF00-1031-0E49-ABC03691C9F8}"/>
              </a:ext>
            </a:extLst>
          </p:cNvPr>
          <p:cNvSpPr txBox="1"/>
          <p:nvPr/>
        </p:nvSpPr>
        <p:spPr>
          <a:xfrm>
            <a:off x="4279900" y="1897481"/>
            <a:ext cx="3606800"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E97132">
                  <a:lumMod val="75000"/>
                </a:srgbClr>
              </a:buClr>
              <a:buSzPct val="150000"/>
              <a:buFont typeface="Open Sans SemiBold" pitchFamily="2" charset="0"/>
              <a:buChar char="›"/>
              <a:tabLst/>
              <a:defRPr/>
            </a:pPr>
            <a:r>
              <a:rPr kumimoji="0" lang="en-GB" sz="24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JIT prolonged</a:t>
            </a:r>
            <a:r>
              <a:rPr kumimoji="0" lang="en-GB" sz="24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400"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for another year</a:t>
            </a:r>
            <a:endParaRPr kumimoji="0" lang="en-GB" sz="2400"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DBC82892-2E53-51E5-9BA6-A6C1123A6EFC}"/>
              </a:ext>
            </a:extLst>
          </p:cNvPr>
          <p:cNvSpPr/>
          <p:nvPr/>
        </p:nvSpPr>
        <p:spPr>
          <a:xfrm>
            <a:off x="3804752" y="1369025"/>
            <a:ext cx="1310465"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MAY 2022</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FC15605-C0A2-9967-F9A2-CC46D51114E1}"/>
              </a:ext>
            </a:extLst>
          </p:cNvPr>
          <p:cNvSpPr txBox="1"/>
          <p:nvPr/>
        </p:nvSpPr>
        <p:spPr>
          <a:xfrm>
            <a:off x="4279900" y="3621496"/>
            <a:ext cx="3606800" cy="215443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E97132">
                  <a:lumMod val="75000"/>
                </a:srgbClr>
              </a:buClr>
              <a:buSzPct val="150000"/>
              <a:buFont typeface="Open Sans SemiBold" pitchFamily="2" charset="0"/>
              <a:buChar char="›"/>
              <a:tabLst/>
              <a:defRPr/>
            </a:pPr>
            <a:r>
              <a:rPr kumimoji="0" lang="en-GB" sz="2400" b="1" i="0" u="none" strike="noStrike" kern="1200" cap="none" spc="0" normalizeH="0" noProof="0" dirty="0" smtClean="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Fourth </a:t>
            </a:r>
            <a:r>
              <a:rPr kumimoji="0" lang="en-GB" sz="24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coordination meeting</a:t>
            </a:r>
          </a:p>
          <a:p>
            <a:pPr marL="342900" marR="0" lvl="0" indent="-342900" algn="l" defTabSz="914400" rtl="0" eaLnBrk="1" fontAlgn="auto" latinLnBrk="0" hangingPunct="1">
              <a:lnSpc>
                <a:spcPct val="100000"/>
              </a:lnSpc>
              <a:spcBef>
                <a:spcPts val="0"/>
              </a:spcBef>
              <a:spcAft>
                <a:spcPts val="0"/>
              </a:spcAft>
              <a:buClr>
                <a:srgbClr val="E97132">
                  <a:lumMod val="75000"/>
                </a:srgbClr>
              </a:buClr>
              <a:buSzPct val="150000"/>
              <a:buFont typeface="Open Sans SemiBold" pitchFamily="2" charset="0"/>
              <a:buChar char="›"/>
              <a:tabLst/>
              <a:defRPr/>
            </a:pPr>
            <a:endParaRPr kumimoji="0" lang="en-GB" sz="12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endParaRPr>
          </a:p>
          <a:p>
            <a:pPr marL="800100" lvl="1" indent="-342900">
              <a:buClr>
                <a:srgbClr val="156082"/>
              </a:buClr>
              <a:buSzPct val="100000"/>
              <a:buFont typeface="Open Sans" pitchFamily="2" charset="0"/>
              <a:buChar char="—"/>
            </a:pP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 Results of analyses of   	material collected</a:t>
            </a:r>
          </a:p>
          <a:p>
            <a:pPr marL="800100" lvl="1" indent="-342900">
              <a:buClr>
                <a:srgbClr val="156082"/>
              </a:buClr>
              <a:buSzPct val="100000"/>
              <a:buFont typeface="Open Sans" pitchFamily="2" charset="0"/>
              <a:buChar char="—"/>
            </a:pPr>
            <a:endParaRPr lang="en-GB" sz="12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800100" lvl="1" indent="-342900">
              <a:buClr>
                <a:srgbClr val="156082"/>
              </a:buClr>
              <a:buSzPct val="100000"/>
              <a:buFont typeface="Open Sans" pitchFamily="2" charset="0"/>
              <a:buChar char="—"/>
            </a:pP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20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Final </a:t>
            </a:r>
            <a:r>
              <a:rPr lang="en-GB" sz="2000" dirty="0">
                <a:solidFill>
                  <a:srgbClr val="156082"/>
                </a:solidFill>
                <a:latin typeface="Calibri" panose="020F0502020204030204" pitchFamily="34" charset="0"/>
                <a:ea typeface="Calibri" panose="020F0502020204030204" pitchFamily="34" charset="0"/>
                <a:cs typeface="Calibri" panose="020F0502020204030204" pitchFamily="34" charset="0"/>
              </a:rPr>
              <a:t>agreements</a:t>
            </a:r>
          </a:p>
        </p:txBody>
      </p:sp>
      <p:sp>
        <p:nvSpPr>
          <p:cNvPr id="3" name="Rectangle 2">
            <a:extLst>
              <a:ext uri="{FF2B5EF4-FFF2-40B4-BE49-F238E27FC236}">
                <a16:creationId xmlns:a16="http://schemas.microsoft.com/office/drawing/2014/main" id="{00E7FD10-9D77-65AB-C9B1-0AA316D4FF44}"/>
              </a:ext>
            </a:extLst>
          </p:cNvPr>
          <p:cNvSpPr/>
          <p:nvPr/>
        </p:nvSpPr>
        <p:spPr>
          <a:xfrm>
            <a:off x="3804752" y="3093040"/>
            <a:ext cx="1731413"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AUGUST 2022</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3B88DFB1-1FCF-7A5E-11A5-D46FBFEBD128}"/>
              </a:ext>
            </a:extLst>
          </p:cNvPr>
          <p:cNvSpPr/>
          <p:nvPr/>
        </p:nvSpPr>
        <p:spPr>
          <a:xfrm>
            <a:off x="301626" y="308655"/>
            <a:ext cx="4940158"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FURTHER DEVELOPMENTS</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97418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27" presetClass="emph" presetSubtype="0" fill="remove" grpId="1" nodeType="withEffect">
                                  <p:stCondLst>
                                    <p:cond delay="0"/>
                                  </p:stCondLst>
                                  <p:childTnLst>
                                    <p:animClr clrSpc="rgb" dir="cw">
                                      <p:cBhvr override="childStyle">
                                        <p:cTn id="9" dur="250" autoRev="1" fill="remove"/>
                                        <p:tgtEl>
                                          <p:spTgt spid="4"/>
                                        </p:tgtEl>
                                        <p:attrNameLst>
                                          <p:attrName>style.color</p:attrName>
                                        </p:attrNameLst>
                                      </p:cBhvr>
                                      <p:to>
                                        <a:schemeClr val="accent2"/>
                                      </p:to>
                                    </p:animClr>
                                    <p:animClr clrSpc="rgb" dir="cw">
                                      <p:cBhvr>
                                        <p:cTn id="10" dur="250" autoRev="1" fill="remove"/>
                                        <p:tgtEl>
                                          <p:spTgt spid="4"/>
                                        </p:tgtEl>
                                        <p:attrNameLst>
                                          <p:attrName>fillcolor</p:attrName>
                                        </p:attrNameLst>
                                      </p:cBhvr>
                                      <p:to>
                                        <a:schemeClr val="accent2"/>
                                      </p:to>
                                    </p:animClr>
                                    <p:set>
                                      <p:cBhvr>
                                        <p:cTn id="11" dur="250" autoRev="1" fill="remove"/>
                                        <p:tgtEl>
                                          <p:spTgt spid="4"/>
                                        </p:tgtEl>
                                        <p:attrNameLst>
                                          <p:attrName>fill.type</p:attrName>
                                        </p:attrNameLst>
                                      </p:cBhvr>
                                      <p:to>
                                        <p:strVal val="solid"/>
                                      </p:to>
                                    </p:set>
                                    <p:set>
                                      <p:cBhvr>
                                        <p:cTn id="12" dur="250" autoRev="1" fill="remove"/>
                                        <p:tgtEl>
                                          <p:spTgt spid="4"/>
                                        </p:tgtEl>
                                        <p:attrNameLst>
                                          <p:attrName>fill.on</p:attrName>
                                        </p:attrNameLst>
                                      </p:cBhvr>
                                      <p:to>
                                        <p:strVal val="true"/>
                                      </p:to>
                                    </p:set>
                                  </p:childTnLst>
                                </p:cTn>
                              </p:par>
                              <p:par>
                                <p:cTn id="13" presetID="18" presetClass="entr" presetSubtype="12" fill="hold" grpId="0" nodeType="withEffect">
                                  <p:stCondLst>
                                    <p:cond delay="75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1000"/>
                                        <p:tgtEl>
                                          <p:spTgt spid="11"/>
                                        </p:tgtEl>
                                      </p:cBhvr>
                                    </p:animEffect>
                                  </p:childTnLst>
                                </p:cTn>
                              </p:par>
                            </p:childTnLst>
                          </p:cTn>
                        </p:par>
                        <p:par>
                          <p:cTn id="16" fill="hold">
                            <p:stCondLst>
                              <p:cond delay="1750"/>
                            </p:stCondLst>
                            <p:childTnLst>
                              <p:par>
                                <p:cTn id="17" presetID="18" presetClass="entr" presetSubtype="12" fill="hold" grpId="0" nodeType="afterEffect">
                                  <p:stCondLst>
                                    <p:cond delay="25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par>
                                <p:cTn id="20" presetID="27" presetClass="emph" presetSubtype="0" fill="remove" grpId="1" nodeType="withEffect">
                                  <p:stCondLst>
                                    <p:cond delay="500"/>
                                  </p:stCondLst>
                                  <p:childTnLst>
                                    <p:animClr clrSpc="rgb" dir="cw">
                                      <p:cBhvr override="childStyle">
                                        <p:cTn id="21" dur="250" autoRev="1" fill="remove"/>
                                        <p:tgtEl>
                                          <p:spTgt spid="5"/>
                                        </p:tgtEl>
                                        <p:attrNameLst>
                                          <p:attrName>style.color</p:attrName>
                                        </p:attrNameLst>
                                      </p:cBhvr>
                                      <p:to>
                                        <a:schemeClr val="accent2"/>
                                      </p:to>
                                    </p:animClr>
                                    <p:animClr clrSpc="rgb" dir="cw">
                                      <p:cBhvr>
                                        <p:cTn id="22" dur="250" autoRev="1" fill="remove"/>
                                        <p:tgtEl>
                                          <p:spTgt spid="5"/>
                                        </p:tgtEl>
                                        <p:attrNameLst>
                                          <p:attrName>fillcolor</p:attrName>
                                        </p:attrNameLst>
                                      </p:cBhvr>
                                      <p:to>
                                        <a:schemeClr val="accent2"/>
                                      </p:to>
                                    </p:animClr>
                                    <p:set>
                                      <p:cBhvr>
                                        <p:cTn id="23" dur="250" autoRev="1" fill="remove"/>
                                        <p:tgtEl>
                                          <p:spTgt spid="5"/>
                                        </p:tgtEl>
                                        <p:attrNameLst>
                                          <p:attrName>fill.type</p:attrName>
                                        </p:attrNameLst>
                                      </p:cBhvr>
                                      <p:to>
                                        <p:strVal val="solid"/>
                                      </p:to>
                                    </p:set>
                                    <p:set>
                                      <p:cBhvr>
                                        <p:cTn id="24" dur="250" autoRev="1" fill="remove"/>
                                        <p:tgtEl>
                                          <p:spTgt spid="5"/>
                                        </p:tgtEl>
                                        <p:attrNameLst>
                                          <p:attrName>fill.on</p:attrName>
                                        </p:attrNameLst>
                                      </p:cBhvr>
                                      <p:to>
                                        <p:strVal val="true"/>
                                      </p:to>
                                    </p:set>
                                  </p:childTnLst>
                                </p:cTn>
                              </p:par>
                              <p:par>
                                <p:cTn id="25" presetID="22" presetClass="entr" presetSubtype="8" fill="hold" grpId="0" nodeType="withEffect">
                                  <p:stCondLst>
                                    <p:cond delay="10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par>
                          <p:cTn id="28" fill="hold">
                            <p:stCondLst>
                              <p:cond delay="3250"/>
                            </p:stCondLst>
                            <p:childTnLst>
                              <p:par>
                                <p:cTn id="29" presetID="18" presetClass="entr" presetSubtype="12" fill="hold" grpId="0" nodeType="afterEffect">
                                  <p:stCondLst>
                                    <p:cond delay="750"/>
                                  </p:stCondLst>
                                  <p:childTnLst>
                                    <p:set>
                                      <p:cBhvr>
                                        <p:cTn id="30" dur="1" fill="hold">
                                          <p:stCondLst>
                                            <p:cond delay="0"/>
                                          </p:stCondLst>
                                        </p:cTn>
                                        <p:tgtEl>
                                          <p:spTgt spid="3"/>
                                        </p:tgtEl>
                                        <p:attrNameLst>
                                          <p:attrName>style.visibility</p:attrName>
                                        </p:attrNameLst>
                                      </p:cBhvr>
                                      <p:to>
                                        <p:strVal val="visible"/>
                                      </p:to>
                                    </p:set>
                                    <p:animEffect transition="in" filter="strips(downLeft)">
                                      <p:cBhvr>
                                        <p:cTn id="31" dur="500"/>
                                        <p:tgtEl>
                                          <p:spTgt spid="3"/>
                                        </p:tgtEl>
                                      </p:cBhvr>
                                    </p:animEffect>
                                  </p:childTnLst>
                                </p:cTn>
                              </p:par>
                              <p:par>
                                <p:cTn id="32" presetID="27" presetClass="emph" presetSubtype="0" fill="remove" grpId="1" nodeType="withEffect">
                                  <p:stCondLst>
                                    <p:cond delay="1000"/>
                                  </p:stCondLst>
                                  <p:childTnLst>
                                    <p:animClr clrSpc="rgb" dir="cw">
                                      <p:cBhvr override="childStyle">
                                        <p:cTn id="33" dur="250" autoRev="1" fill="remove"/>
                                        <p:tgtEl>
                                          <p:spTgt spid="3"/>
                                        </p:tgtEl>
                                        <p:attrNameLst>
                                          <p:attrName>style.color</p:attrName>
                                        </p:attrNameLst>
                                      </p:cBhvr>
                                      <p:to>
                                        <a:schemeClr val="accent2"/>
                                      </p:to>
                                    </p:animClr>
                                    <p:animClr clrSpc="rgb" dir="cw">
                                      <p:cBhvr>
                                        <p:cTn id="34" dur="250" autoRev="1" fill="remove"/>
                                        <p:tgtEl>
                                          <p:spTgt spid="3"/>
                                        </p:tgtEl>
                                        <p:attrNameLst>
                                          <p:attrName>fillcolor</p:attrName>
                                        </p:attrNameLst>
                                      </p:cBhvr>
                                      <p:to>
                                        <a:schemeClr val="accent2"/>
                                      </p:to>
                                    </p:animClr>
                                    <p:set>
                                      <p:cBhvr>
                                        <p:cTn id="35" dur="250" autoRev="1" fill="remove"/>
                                        <p:tgtEl>
                                          <p:spTgt spid="3"/>
                                        </p:tgtEl>
                                        <p:attrNameLst>
                                          <p:attrName>fill.type</p:attrName>
                                        </p:attrNameLst>
                                      </p:cBhvr>
                                      <p:to>
                                        <p:strVal val="solid"/>
                                      </p:to>
                                    </p:set>
                                    <p:set>
                                      <p:cBhvr>
                                        <p:cTn id="36" dur="250" autoRev="1" fill="remove"/>
                                        <p:tgtEl>
                                          <p:spTgt spid="3"/>
                                        </p:tgtEl>
                                        <p:attrNameLst>
                                          <p:attrName>fill.on</p:attrName>
                                        </p:attrNameLst>
                                      </p:cBhvr>
                                      <p:to>
                                        <p:strVal val="true"/>
                                      </p:to>
                                    </p:set>
                                  </p:childTnLst>
                                </p:cTn>
                              </p:par>
                            </p:childTnLst>
                          </p:cTn>
                        </p:par>
                        <p:par>
                          <p:cTn id="37" fill="hold">
                            <p:stCondLst>
                              <p:cond delay="4750"/>
                            </p:stCondLst>
                            <p:childTnLst>
                              <p:par>
                                <p:cTn id="38" presetID="22" presetClass="entr" presetSubtype="8" fill="hold" grpId="0" nodeType="afterEffect">
                                  <p:stCondLst>
                                    <p:cond delay="25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par>
                                <p:cTn id="41" presetID="22" presetClass="entr" presetSubtype="8" fill="hold" grpId="0" nodeType="withEffect">
                                  <p:stCondLst>
                                    <p:cond delay="125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wipe(left)">
                                      <p:cBhvr>
                                        <p:cTn id="43" dur="500"/>
                                        <p:tgtEl>
                                          <p:spTgt spid="2">
                                            <p:txEl>
                                              <p:pRg st="2" end="2"/>
                                            </p:txEl>
                                          </p:spTgt>
                                        </p:tgtEl>
                                      </p:cBhvr>
                                    </p:animEffect>
                                  </p:childTnLst>
                                </p:cTn>
                              </p:par>
                              <p:par>
                                <p:cTn id="44" presetID="22" presetClass="entr" presetSubtype="8" fill="hold" grpId="0" nodeType="withEffect">
                                  <p:stCondLst>
                                    <p:cond delay="2250"/>
                                  </p:stCondLst>
                                  <p:childTnLst>
                                    <p:set>
                                      <p:cBhvr>
                                        <p:cTn id="45" dur="1" fill="hold">
                                          <p:stCondLst>
                                            <p:cond delay="0"/>
                                          </p:stCondLst>
                                        </p:cTn>
                                        <p:tgtEl>
                                          <p:spTgt spid="2">
                                            <p:txEl>
                                              <p:pRg st="4" end="4"/>
                                            </p:txEl>
                                          </p:spTgt>
                                        </p:tgtEl>
                                        <p:attrNameLst>
                                          <p:attrName>style.visibility</p:attrName>
                                        </p:attrNameLst>
                                      </p:cBhvr>
                                      <p:to>
                                        <p:strVal val="visible"/>
                                      </p:to>
                                    </p:set>
                                    <p:animEffect transition="in" filter="wipe(left)">
                                      <p:cBhvr>
                                        <p:cTn id="4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uiExpand="1" build="p" advAuto="2000"/>
      <p:bldP spid="5" grpId="0" animBg="1"/>
      <p:bldP spid="5" grpId="1" animBg="1"/>
      <p:bldP spid="2" grpId="0" uiExpand="1" build="p" advAuto="2000"/>
      <p:bldP spid="3" grpId="0" animBg="1"/>
      <p:bldP spid="3" grpId="1" animBg="1"/>
      <p:bldP spid="4" grpId="0" animBg="1"/>
      <p:bldP spid="4"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8302C-0E48-0BD4-6592-B33A191973B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2DE485C-90CC-80E5-A0E8-D9685F380EE5}"/>
              </a:ext>
            </a:extLst>
          </p:cNvPr>
          <p:cNvSpPr/>
          <p:nvPr/>
        </p:nvSpPr>
        <p:spPr>
          <a:xfrm>
            <a:off x="0" y="0"/>
            <a:ext cx="12192000" cy="6858000"/>
          </a:xfrm>
          <a:prstGeom prst="rect">
            <a:avLst/>
          </a:prstGeom>
          <a:solidFill>
            <a:srgbClr val="04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0CE26ABE-8315-2834-AB34-16FF6CFBD85B}"/>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a:extLst>
              <a:ext uri="{FF2B5EF4-FFF2-40B4-BE49-F238E27FC236}">
                <a16:creationId xmlns:a16="http://schemas.microsoft.com/office/drawing/2014/main" id="{364F23F5-2B4C-F39B-111A-408867D74E5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3597167" y="2020686"/>
            <a:ext cx="4997665" cy="1198840"/>
          </a:xfrm>
          <a:prstGeom prst="rect">
            <a:avLst/>
          </a:prstGeom>
        </p:spPr>
      </p:pic>
      <p:pic>
        <p:nvPicPr>
          <p:cNvPr id="3" name="Picture 2" descr="A black and white logo&#10;&#10;Description automatically generated">
            <a:extLst>
              <a:ext uri="{FF2B5EF4-FFF2-40B4-BE49-F238E27FC236}">
                <a16:creationId xmlns:a16="http://schemas.microsoft.com/office/drawing/2014/main" id="{603381AF-1654-234F-3BF2-458A35655C2C}"/>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97167" y="3490165"/>
            <a:ext cx="4997665" cy="1345173"/>
          </a:xfrm>
          <a:prstGeom prst="rect">
            <a:avLst/>
          </a:prstGeom>
        </p:spPr>
      </p:pic>
    </p:spTree>
    <p:extLst>
      <p:ext uri="{BB962C8B-B14F-4D97-AF65-F5344CB8AC3E}">
        <p14:creationId xmlns:p14="http://schemas.microsoft.com/office/powerpoint/2010/main" val="2362916989"/>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BDEC-9AD1-D787-D157-304A572EFC6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2CB4E9E-A684-2679-9852-467B54EC13F3}"/>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C3BC5DF1-54F5-4F08-7500-871B04B99AD5}"/>
              </a:ext>
            </a:extLst>
          </p:cNvPr>
          <p:cNvSpPr/>
          <p:nvPr/>
        </p:nvSpPr>
        <p:spPr>
          <a:xfrm>
            <a:off x="4460251" y="3793473"/>
            <a:ext cx="3271496" cy="822515"/>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pPr algn="ctr"/>
            <a:r>
              <a:rPr lang="en-GB" sz="4400" b="1" i="1" spc="60" dirty="0">
                <a:latin typeface="Calibri" panose="020F0502020204030204" pitchFamily="34" charset="0"/>
                <a:ea typeface="Calibri" panose="020F0502020204030204" pitchFamily="34" charset="0"/>
                <a:cs typeface="Calibri" panose="020F0502020204030204" pitchFamily="34" charset="0"/>
              </a:rPr>
              <a:t>QUESTION 7</a:t>
            </a:r>
            <a:endParaRPr lang="en-BE" sz="4400" b="1" i="1" spc="6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blue circle with a white question mark in it&#10;&#10;Description automatically generated">
            <a:extLst>
              <a:ext uri="{FF2B5EF4-FFF2-40B4-BE49-F238E27FC236}">
                <a16:creationId xmlns:a16="http://schemas.microsoft.com/office/drawing/2014/main" id="{6889AAE8-B666-A1B9-42CB-94CE7D2CF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93" y="1640460"/>
            <a:ext cx="2153013" cy="2153013"/>
          </a:xfrm>
          <a:prstGeom prst="rect">
            <a:avLst/>
          </a:prstGeom>
        </p:spPr>
      </p:pic>
    </p:spTree>
    <p:extLst>
      <p:ext uri="{BB962C8B-B14F-4D97-AF65-F5344CB8AC3E}">
        <p14:creationId xmlns:p14="http://schemas.microsoft.com/office/powerpoint/2010/main" val="1560159321"/>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par>
                                <p:cTn id="11" presetID="27" presetClass="emph" presetSubtype="0" fill="remove" grpId="1" nodeType="withEffect">
                                  <p:stCondLst>
                                    <p:cond delay="250"/>
                                  </p:stCondLst>
                                  <p:childTnLst>
                                    <p:animClr clrSpc="rgb" dir="cw">
                                      <p:cBhvr override="childStyle">
                                        <p:cTn id="12" dur="250" autoRev="1" fill="remove"/>
                                        <p:tgtEl>
                                          <p:spTgt spid="13"/>
                                        </p:tgtEl>
                                        <p:attrNameLst>
                                          <p:attrName>style.color</p:attrName>
                                        </p:attrNameLst>
                                      </p:cBhvr>
                                      <p:to>
                                        <a:schemeClr val="accent2"/>
                                      </p:to>
                                    </p:animClr>
                                    <p:animClr clrSpc="rgb" dir="cw">
                                      <p:cBhvr>
                                        <p:cTn id="13" dur="250" autoRev="1" fill="remove"/>
                                        <p:tgtEl>
                                          <p:spTgt spid="13"/>
                                        </p:tgtEl>
                                        <p:attrNameLst>
                                          <p:attrName>fillcolor</p:attrName>
                                        </p:attrNameLst>
                                      </p:cBhvr>
                                      <p:to>
                                        <a:schemeClr val="accent2"/>
                                      </p:to>
                                    </p:animClr>
                                    <p:set>
                                      <p:cBhvr>
                                        <p:cTn id="14" dur="250" autoRev="1" fill="remove"/>
                                        <p:tgtEl>
                                          <p:spTgt spid="13"/>
                                        </p:tgtEl>
                                        <p:attrNameLst>
                                          <p:attrName>fill.type</p:attrName>
                                        </p:attrNameLst>
                                      </p:cBhvr>
                                      <p:to>
                                        <p:strVal val="solid"/>
                                      </p:to>
                                    </p:set>
                                    <p:set>
                                      <p:cBhvr>
                                        <p:cTn id="15" dur="250" autoRev="1" fill="remove"/>
                                        <p:tgtEl>
                                          <p:spTgt spid="13"/>
                                        </p:tgtEl>
                                        <p:attrNameLst>
                                          <p:attrName>fill.on</p:attrName>
                                        </p:attrNameLst>
                                      </p:cBhvr>
                                      <p:to>
                                        <p:strVal val="true"/>
                                      </p:to>
                                    </p:set>
                                  </p:childTnLst>
                                </p:cTn>
                              </p:par>
                              <p:par>
                                <p:cTn id="16" presetID="49" presetClass="entr" presetSubtype="0" decel="10000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16CC2-125F-2F45-E9AB-D8F3CAAC869B}"/>
            </a:ext>
          </a:extLst>
        </p:cNvPr>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0" y="0"/>
            <a:ext cx="12180721" cy="6858000"/>
          </a:xfrm>
          <a:prstGeom prst="rect">
            <a:avLst/>
          </a:prstGeom>
        </p:spPr>
      </p:pic>
      <p:sp>
        <p:nvSpPr>
          <p:cNvPr id="7" name="Rectangle 6">
            <a:extLst>
              <a:ext uri="{FF2B5EF4-FFF2-40B4-BE49-F238E27FC236}">
                <a16:creationId xmlns:a16="http://schemas.microsoft.com/office/drawing/2014/main" id="{C0FBC05D-0C91-40BC-6C7F-31D259166D5E}"/>
              </a:ext>
            </a:extLst>
          </p:cNvPr>
          <p:cNvSpPr/>
          <p:nvPr/>
        </p:nvSpPr>
        <p:spPr>
          <a:xfrm>
            <a:off x="-22559" y="0"/>
            <a:ext cx="12192000" cy="685800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050"/>
          </a:p>
        </p:txBody>
      </p:sp>
      <p:sp>
        <p:nvSpPr>
          <p:cNvPr id="8" name="Rectangle 7">
            <a:extLst>
              <a:ext uri="{FF2B5EF4-FFF2-40B4-BE49-F238E27FC236}">
                <a16:creationId xmlns:a16="http://schemas.microsoft.com/office/drawing/2014/main" id="{6D6AEF7B-2AD7-66E6-14FF-AA9CA9A5DC2E}"/>
              </a:ext>
            </a:extLst>
          </p:cNvPr>
          <p:cNvSpPr/>
          <p:nvPr/>
        </p:nvSpPr>
        <p:spPr>
          <a:xfrm>
            <a:off x="315311" y="309204"/>
            <a:ext cx="4171806" cy="637849"/>
          </a:xfrm>
          <a:prstGeom prst="rect">
            <a:avLst/>
          </a:prstGeom>
          <a:solidFill>
            <a:srgbClr val="156082"/>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REVIEWING THE CASE</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A139FA63-51C8-FD97-B0BE-D1B5AFFAE0D5}"/>
              </a:ext>
            </a:extLst>
          </p:cNvPr>
          <p:cNvSpPr/>
          <p:nvPr/>
        </p:nvSpPr>
        <p:spPr>
          <a:xfrm>
            <a:off x="485480" y="876642"/>
            <a:ext cx="2567411"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THE INVESTIGATIONS</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2" name="Table 11">
            <a:extLst>
              <a:ext uri="{FF2B5EF4-FFF2-40B4-BE49-F238E27FC236}">
                <a16:creationId xmlns:a16="http://schemas.microsoft.com/office/drawing/2014/main" id="{792647BF-2141-308D-C6FA-D583545198FC}"/>
              </a:ext>
            </a:extLst>
          </p:cNvPr>
          <p:cNvGraphicFramePr>
            <a:graphicFrameLocks noGrp="1"/>
          </p:cNvGraphicFramePr>
          <p:nvPr>
            <p:extLst>
              <p:ext uri="{D42A27DB-BD31-4B8C-83A1-F6EECF244321}">
                <p14:modId xmlns:p14="http://schemas.microsoft.com/office/powerpoint/2010/main" val="792804222"/>
              </p:ext>
            </p:extLst>
          </p:nvPr>
        </p:nvGraphicFramePr>
        <p:xfrm>
          <a:off x="2907323" y="1370297"/>
          <a:ext cx="4061081" cy="4634160"/>
        </p:xfrm>
        <a:graphic>
          <a:graphicData uri="http://schemas.openxmlformats.org/drawingml/2006/table">
            <a:tbl>
              <a:tblPr firstRow="1" bandRow="1">
                <a:tableStyleId>{5C22544A-7EE6-4342-B048-85BDC9FD1C3A}</a:tableStyleId>
              </a:tblPr>
              <a:tblGrid>
                <a:gridCol w="1518161">
                  <a:extLst>
                    <a:ext uri="{9D8B030D-6E8A-4147-A177-3AD203B41FA5}">
                      <a16:colId xmlns:a16="http://schemas.microsoft.com/office/drawing/2014/main" val="342265143"/>
                    </a:ext>
                  </a:extLst>
                </a:gridCol>
                <a:gridCol w="2542920">
                  <a:extLst>
                    <a:ext uri="{9D8B030D-6E8A-4147-A177-3AD203B41FA5}">
                      <a16:colId xmlns:a16="http://schemas.microsoft.com/office/drawing/2014/main" val="349087833"/>
                    </a:ext>
                  </a:extLst>
                </a:gridCol>
              </a:tblGrid>
              <a:tr h="370840">
                <a:tc>
                  <a:txBody>
                    <a:bodyPr/>
                    <a:lstStyle/>
                    <a:p>
                      <a:endParaRPr lang="en-BE" sz="1800" dirty="0">
                        <a:latin typeface="Calibri" panose="020F0502020204030204" pitchFamily="34" charset="0"/>
                        <a:ea typeface="Calibri" panose="020F0502020204030204" pitchFamily="34" charset="0"/>
                        <a:cs typeface="Calibri" panose="020F0502020204030204" pitchFamily="34" charset="0"/>
                      </a:endParaRPr>
                    </a:p>
                  </a:txBody>
                  <a:tcPr anchor="ctr">
                    <a:noFill/>
                  </a:tcPr>
                </a:tc>
                <a:tc>
                  <a:txBody>
                    <a:bodyPr/>
                    <a:lstStyle/>
                    <a:p>
                      <a:pPr algn="ctr"/>
                      <a:r>
                        <a:rPr lang="en-GB" sz="1800" dirty="0">
                          <a:latin typeface="Calibri" panose="020F0502020204030204" pitchFamily="34" charset="0"/>
                          <a:ea typeface="Calibri" panose="020F0502020204030204" pitchFamily="34" charset="0"/>
                          <a:cs typeface="Calibri" panose="020F0502020204030204" pitchFamily="34" charset="0"/>
                        </a:rPr>
                        <a:t>Finnish investigation</a:t>
                      </a:r>
                    </a:p>
                    <a:p>
                      <a:pPr algn="ctr"/>
                      <a:r>
                        <a:rPr lang="en-GB" sz="1400" i="1" dirty="0">
                          <a:latin typeface="Calibri" panose="020F0502020204030204" pitchFamily="34" charset="0"/>
                          <a:ea typeface="Calibri" panose="020F0502020204030204" pitchFamily="34" charset="0"/>
                          <a:cs typeface="Calibri" panose="020F0502020204030204" pitchFamily="34" charset="0"/>
                        </a:rPr>
                        <a:t>STATUS: </a:t>
                      </a:r>
                      <a:r>
                        <a:rPr lang="en-GB" sz="1400" i="1" dirty="0">
                          <a:solidFill>
                            <a:srgbClr val="92D050"/>
                          </a:solidFill>
                          <a:latin typeface="Calibri" panose="020F0502020204030204" pitchFamily="34" charset="0"/>
                          <a:ea typeface="Calibri" panose="020F0502020204030204" pitchFamily="34" charset="0"/>
                          <a:cs typeface="Calibri" panose="020F0502020204030204" pitchFamily="34" charset="0"/>
                        </a:rPr>
                        <a:t>ACTIVE</a:t>
                      </a:r>
                      <a:endParaRPr lang="en-BE" sz="1400" i="1" dirty="0">
                        <a:solidFill>
                          <a:srgbClr val="92D050"/>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8893463"/>
                  </a:ext>
                </a:extLst>
              </a:tr>
              <a:tr h="864000">
                <a:tc>
                  <a:txBody>
                    <a:bodyPr/>
                    <a:lstStyle/>
                    <a:p>
                      <a:r>
                        <a:rPr lang="en-GB" sz="1600" b="1" i="1" dirty="0">
                          <a:solidFill>
                            <a:srgbClr val="156082"/>
                          </a:solidFill>
                          <a:latin typeface="Calibri" panose="020F0502020204030204" pitchFamily="34" charset="0"/>
                          <a:ea typeface="Calibri" panose="020F0502020204030204" pitchFamily="34" charset="0"/>
                          <a:cs typeface="Calibri" panose="020F0502020204030204" pitchFamily="34" charset="0"/>
                        </a:rPr>
                        <a:t>Website /</a:t>
                      </a:r>
                    </a:p>
                    <a:p>
                      <a:r>
                        <a:rPr lang="en-GB" sz="1600" b="1" i="1" dirty="0">
                          <a:solidFill>
                            <a:srgbClr val="156082"/>
                          </a:solidFill>
                          <a:latin typeface="Calibri" panose="020F0502020204030204" pitchFamily="34" charset="0"/>
                          <a:ea typeface="Calibri" panose="020F0502020204030204" pitchFamily="34" charset="0"/>
                          <a:cs typeface="Calibri" panose="020F0502020204030204" pitchFamily="34" charset="0"/>
                        </a:rPr>
                        <a:t>Activity</a:t>
                      </a:r>
                      <a:endParaRPr lang="en-BE" sz="1600" b="1" i="1"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800" b="1" i="1" u="sng" dirty="0">
                          <a:solidFill>
                            <a:srgbClr val="156082"/>
                          </a:solidFill>
                          <a:latin typeface="Calibri" panose="020F0502020204030204" pitchFamily="34" charset="0"/>
                          <a:ea typeface="Calibri" panose="020F0502020204030204" pitchFamily="34" charset="0"/>
                          <a:cs typeface="Calibri" panose="020F0502020204030204" pitchFamily="34" charset="0"/>
                        </a:rPr>
                        <a:t>BetterInvestments.com</a:t>
                      </a:r>
                    </a:p>
                    <a:p>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Share</a:t>
                      </a:r>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 investments</a:t>
                      </a:r>
                      <a:endParaRPr lang="en-BE" sz="1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95079364"/>
                  </a:ext>
                </a:extLst>
              </a:tr>
              <a:tr h="864000">
                <a:tc>
                  <a:txBody>
                    <a:bodyPr/>
                    <a:lstStyle/>
                    <a:p>
                      <a:r>
                        <a:rPr lang="en-GB" sz="1600" b="1" i="1" dirty="0">
                          <a:solidFill>
                            <a:srgbClr val="156082"/>
                          </a:solidFill>
                          <a:latin typeface="Calibri" panose="020F0502020204030204" pitchFamily="34" charset="0"/>
                          <a:ea typeface="Calibri" panose="020F0502020204030204" pitchFamily="34" charset="0"/>
                          <a:cs typeface="Calibri" panose="020F0502020204030204" pitchFamily="34" charset="0"/>
                        </a:rPr>
                        <a:t>Location</a:t>
                      </a:r>
                      <a:endParaRPr lang="en-BE" sz="1600" b="1" i="1"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Registered: </a:t>
                      </a:r>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Florida</a:t>
                      </a:r>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 USA</a:t>
                      </a:r>
                    </a:p>
                    <a:p>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Hosted: </a:t>
                      </a:r>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Netherlands</a:t>
                      </a:r>
                      <a:endParaRPr lang="en-BE" sz="1800" b="1"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28519409"/>
                  </a:ext>
                </a:extLst>
              </a:tr>
              <a:tr h="864000">
                <a:tc>
                  <a:txBody>
                    <a:bodyPr/>
                    <a:lstStyle/>
                    <a:p>
                      <a:r>
                        <a:rPr lang="en-GB" sz="1600" b="1" i="1" dirty="0">
                          <a:solidFill>
                            <a:srgbClr val="156082"/>
                          </a:solidFill>
                          <a:latin typeface="Calibri" panose="020F0502020204030204" pitchFamily="34" charset="0"/>
                          <a:ea typeface="Calibri" panose="020F0502020204030204" pitchFamily="34" charset="0"/>
                          <a:cs typeface="Calibri" panose="020F0502020204030204" pitchFamily="34" charset="0"/>
                        </a:rPr>
                        <a:t>Money Trail</a:t>
                      </a:r>
                      <a:endParaRPr lang="en-BE" sz="1600" b="1" i="1"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Dedicated accounts in</a:t>
                      </a:r>
                    </a:p>
                    <a:p>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Finland</a:t>
                      </a:r>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Sweden</a:t>
                      </a:r>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France </a:t>
                      </a:r>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and </a:t>
                      </a:r>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the </a:t>
                      </a:r>
                      <a:r>
                        <a:rPr lang="en-GB" sz="18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UK</a:t>
                      </a:r>
                    </a:p>
                    <a:p>
                      <a:endParaRPr lang="en-GB" sz="1800" b="1" dirty="0" smtClean="0">
                        <a:solidFill>
                          <a:srgbClr val="156082"/>
                        </a:solidFill>
                        <a:latin typeface="Calibri" panose="020F0502020204030204" pitchFamily="34" charset="0"/>
                        <a:ea typeface="Calibri" panose="020F0502020204030204" pitchFamily="34" charset="0"/>
                        <a:cs typeface="Calibri" panose="020F0502020204030204" pitchFamily="34" charset="0"/>
                      </a:endParaRPr>
                    </a:p>
                    <a:p>
                      <a:endParaRPr lang="en-BE" sz="1800" b="1"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91499037"/>
                  </a:ext>
                </a:extLst>
              </a:tr>
              <a:tr h="864000">
                <a:tc>
                  <a:txBody>
                    <a:bodyPr/>
                    <a:lstStyle/>
                    <a:p>
                      <a:r>
                        <a:rPr lang="en-GB" sz="1600" b="1" i="1" dirty="0">
                          <a:solidFill>
                            <a:srgbClr val="156082"/>
                          </a:solidFill>
                          <a:latin typeface="Calibri" panose="020F0502020204030204" pitchFamily="34" charset="0"/>
                          <a:ea typeface="Calibri" panose="020F0502020204030204" pitchFamily="34" charset="0"/>
                          <a:cs typeface="Calibri" panose="020F0502020204030204" pitchFamily="34" charset="0"/>
                        </a:rPr>
                        <a:t>Losses</a:t>
                      </a:r>
                      <a:endParaRPr lang="en-BE" sz="1600" b="1" i="1"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3 million EUR</a:t>
                      </a:r>
                      <a:endParaRPr lang="en-BE" sz="1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17296114"/>
                  </a:ext>
                </a:extLst>
              </a:tr>
            </a:tbl>
          </a:graphicData>
        </a:graphic>
      </p:graphicFrame>
    </p:spTree>
    <p:extLst>
      <p:ext uri="{BB962C8B-B14F-4D97-AF65-F5344CB8AC3E}">
        <p14:creationId xmlns:p14="http://schemas.microsoft.com/office/powerpoint/2010/main" val="9476210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8"/>
                                        </p:tgtEl>
                                        <p:attrNameLst>
                                          <p:attrName>style.color</p:attrName>
                                        </p:attrNameLst>
                                      </p:cBhvr>
                                      <p:to>
                                        <a:schemeClr val="accent2"/>
                                      </p:to>
                                    </p:animClr>
                                    <p:animClr clrSpc="rgb" dir="cw">
                                      <p:cBhvr>
                                        <p:cTn id="10" dur="250" autoRev="1" fill="remove"/>
                                        <p:tgtEl>
                                          <p:spTgt spid="8"/>
                                        </p:tgtEl>
                                        <p:attrNameLst>
                                          <p:attrName>fillcolor</p:attrName>
                                        </p:attrNameLst>
                                      </p:cBhvr>
                                      <p:to>
                                        <a:schemeClr val="accent2"/>
                                      </p:to>
                                    </p:animClr>
                                    <p:set>
                                      <p:cBhvr>
                                        <p:cTn id="11" dur="250" autoRev="1" fill="remove"/>
                                        <p:tgtEl>
                                          <p:spTgt spid="8"/>
                                        </p:tgtEl>
                                        <p:attrNameLst>
                                          <p:attrName>fill.type</p:attrName>
                                        </p:attrNameLst>
                                      </p:cBhvr>
                                      <p:to>
                                        <p:strVal val="solid"/>
                                      </p:to>
                                    </p:set>
                                    <p:set>
                                      <p:cBhvr>
                                        <p:cTn id="12" dur="250" autoRev="1" fill="remove"/>
                                        <p:tgtEl>
                                          <p:spTgt spid="8"/>
                                        </p:tgtEl>
                                        <p:attrNameLst>
                                          <p:attrName>fill.on</p:attrName>
                                        </p:attrNameLst>
                                      </p:cBhvr>
                                      <p:to>
                                        <p:strVal val="true"/>
                                      </p:to>
                                    </p:set>
                                  </p:childTnLst>
                                </p:cTn>
                              </p:par>
                              <p:par>
                                <p:cTn id="13" presetID="18" presetClass="entr" presetSubtype="12"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par>
                                <p:cTn id="16" presetID="27" presetClass="emph" presetSubtype="0" fill="remove" grpId="1" nodeType="withEffect">
                                  <p:stCondLst>
                                    <p:cond delay="500"/>
                                  </p:stCondLst>
                                  <p:childTnLst>
                                    <p:animClr clrSpc="rgb" dir="cw">
                                      <p:cBhvr override="childStyle">
                                        <p:cTn id="17" dur="250" autoRev="1" fill="remove"/>
                                        <p:tgtEl>
                                          <p:spTgt spid="11"/>
                                        </p:tgtEl>
                                        <p:attrNameLst>
                                          <p:attrName>style.color</p:attrName>
                                        </p:attrNameLst>
                                      </p:cBhvr>
                                      <p:to>
                                        <a:schemeClr val="accent2"/>
                                      </p:to>
                                    </p:animClr>
                                    <p:animClr clrSpc="rgb" dir="cw">
                                      <p:cBhvr>
                                        <p:cTn id="18" dur="250" autoRev="1" fill="remove"/>
                                        <p:tgtEl>
                                          <p:spTgt spid="11"/>
                                        </p:tgtEl>
                                        <p:attrNameLst>
                                          <p:attrName>fillcolor</p:attrName>
                                        </p:attrNameLst>
                                      </p:cBhvr>
                                      <p:to>
                                        <a:schemeClr val="accent2"/>
                                      </p:to>
                                    </p:animClr>
                                    <p:set>
                                      <p:cBhvr>
                                        <p:cTn id="19" dur="250" autoRev="1" fill="remove"/>
                                        <p:tgtEl>
                                          <p:spTgt spid="11"/>
                                        </p:tgtEl>
                                        <p:attrNameLst>
                                          <p:attrName>fill.type</p:attrName>
                                        </p:attrNameLst>
                                      </p:cBhvr>
                                      <p:to>
                                        <p:strVal val="solid"/>
                                      </p:to>
                                    </p:set>
                                    <p:set>
                                      <p:cBhvr>
                                        <p:cTn id="20" dur="250" autoRev="1" fill="remove"/>
                                        <p:tgtEl>
                                          <p:spTgt spid="11"/>
                                        </p:tgtEl>
                                        <p:attrNameLst>
                                          <p:attrName>fill.on</p:attrName>
                                        </p:attrNameLst>
                                      </p:cBhvr>
                                      <p:to>
                                        <p:strVal val="true"/>
                                      </p:to>
                                    </p:set>
                                  </p:childTnLst>
                                </p:cTn>
                              </p:par>
                              <p:par>
                                <p:cTn id="21" presetID="18" presetClass="entr" presetSubtype="12" fill="hold"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par>
                                <p:cTn id="24" presetID="18" presetClass="entr" presetSubtype="12" fill="hold" grpId="0" nodeType="with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strips(downLeft)">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1" grpId="0" animBg="1"/>
      <p:bldP spid="11"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2D8C5-498A-CA8E-A8B9-B9285CACCBA7}"/>
            </a:ext>
          </a:extLst>
        </p:cNvPr>
        <p:cNvGrpSpPr/>
        <p:nvPr/>
      </p:nvGrpSpPr>
      <p:grpSpPr>
        <a:xfrm>
          <a:off x="0" y="0"/>
          <a:ext cx="0" cy="0"/>
          <a:chOff x="0" y="0"/>
          <a:chExt cx="0" cy="0"/>
        </a:xfrm>
      </p:grpSpPr>
      <p:pic>
        <p:nvPicPr>
          <p:cNvPr id="2" name="Picture 1" descr="A blue circle with a white question mark in it&#10;&#10;Description automatically generated">
            <a:extLst>
              <a:ext uri="{FF2B5EF4-FFF2-40B4-BE49-F238E27FC236}">
                <a16:creationId xmlns:a16="http://schemas.microsoft.com/office/drawing/2014/main" id="{F1B4056B-A80B-9270-BAA2-120DDFA9A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sp>
        <p:nvSpPr>
          <p:cNvPr id="4" name="TextBox 3">
            <a:extLst>
              <a:ext uri="{FF2B5EF4-FFF2-40B4-BE49-F238E27FC236}">
                <a16:creationId xmlns:a16="http://schemas.microsoft.com/office/drawing/2014/main" id="{E2325748-4373-8A43-6219-F50E523F6A08}"/>
              </a:ext>
            </a:extLst>
          </p:cNvPr>
          <p:cNvSpPr txBox="1"/>
          <p:nvPr/>
        </p:nvSpPr>
        <p:spPr>
          <a:xfrm>
            <a:off x="1584646" y="497979"/>
            <a:ext cx="9522233"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smtClean="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What final agreements</a:t>
            </a:r>
            <a:r>
              <a:rPr kumimoji="0" lang="en-GB" sz="3600" b="1" i="0" u="none" strike="noStrike" kern="1200" cap="none" spc="0" normalizeH="0" noProof="0" dirty="0" smtClean="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should be discussed</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lang="en-GB" sz="3600" b="1" dirty="0">
                <a:solidFill>
                  <a:srgbClr val="156082"/>
                </a:solidFill>
                <a:latin typeface="Calibri" panose="020F0502020204030204" pitchFamily="34" charset="0"/>
                <a:ea typeface="Calibri" panose="020F0502020204030204" pitchFamily="34" charset="0"/>
                <a:cs typeface="Calibri" panose="020F0502020204030204" pitchFamily="34" charset="0"/>
              </a:rPr>
              <a:t>during the </a:t>
            </a:r>
            <a:r>
              <a:rPr lang="en-GB" sz="3600" b="1" dirty="0" smtClean="0">
                <a:solidFill>
                  <a:srgbClr val="156082"/>
                </a:solidFill>
                <a:latin typeface="Calibri" panose="020F0502020204030204" pitchFamily="34" charset="0"/>
                <a:ea typeface="Calibri" panose="020F0502020204030204" pitchFamily="34" charset="0"/>
                <a:cs typeface="Calibri" panose="020F0502020204030204" pitchFamily="34" charset="0"/>
              </a:rPr>
              <a:t>coordination </a:t>
            </a:r>
            <a:r>
              <a:rPr lang="en-GB" sz="3600" b="1" dirty="0">
                <a:solidFill>
                  <a:srgbClr val="156082"/>
                </a:solidFill>
                <a:latin typeface="Calibri" panose="020F0502020204030204" pitchFamily="34" charset="0"/>
                <a:ea typeface="Calibri" panose="020F0502020204030204" pitchFamily="34" charset="0"/>
                <a:cs typeface="Calibri" panose="020F0502020204030204" pitchFamily="34" charset="0"/>
              </a:rPr>
              <a:t>meeting?</a:t>
            </a:r>
            <a:endParaRPr lang="en-GB" sz="3200" dirty="0">
              <a:solidFill>
                <a:srgbClr val="156082"/>
              </a:solidFill>
              <a:latin typeface="Open Sans" pitchFamily="2" charset="0"/>
              <a:ea typeface="Open Sans" pitchFamily="2" charset="0"/>
              <a:cs typeface="Open Sans" pitchFamily="2" charset="0"/>
            </a:endParaRPr>
          </a:p>
        </p:txBody>
      </p:sp>
      <p:grpSp>
        <p:nvGrpSpPr>
          <p:cNvPr id="15" name="Group 14">
            <a:extLst>
              <a:ext uri="{FF2B5EF4-FFF2-40B4-BE49-F238E27FC236}">
                <a16:creationId xmlns:a16="http://schemas.microsoft.com/office/drawing/2014/main" id="{352893F1-11EC-4A02-F22B-FD4CDB5F0AE7}"/>
              </a:ext>
            </a:extLst>
          </p:cNvPr>
          <p:cNvGrpSpPr/>
          <p:nvPr/>
        </p:nvGrpSpPr>
        <p:grpSpPr>
          <a:xfrm>
            <a:off x="635175" y="2528923"/>
            <a:ext cx="10832750" cy="843840"/>
            <a:chOff x="571675" y="2428302"/>
            <a:chExt cx="10832750" cy="843840"/>
          </a:xfrm>
        </p:grpSpPr>
        <p:grpSp>
          <p:nvGrpSpPr>
            <p:cNvPr id="12" name="Group 11">
              <a:extLst>
                <a:ext uri="{FF2B5EF4-FFF2-40B4-BE49-F238E27FC236}">
                  <a16:creationId xmlns:a16="http://schemas.microsoft.com/office/drawing/2014/main" id="{1D401544-388B-91F4-8607-7C78DD5E9471}"/>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47F2E5E0-CE92-B600-8A13-337CF2238355}"/>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3BDA02ED-06D8-07BD-72A2-90969568AE1F}"/>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B2DAAF34-0D47-2F2B-CD2A-C9D095408A13}"/>
                </a:ext>
              </a:extLst>
            </p:cNvPr>
            <p:cNvSpPr txBox="1"/>
            <p:nvPr/>
          </p:nvSpPr>
          <p:spPr>
            <a:xfrm>
              <a:off x="1412291" y="2441145"/>
              <a:ext cx="9992134" cy="830997"/>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Where best to prosecute each of the suspects,</a:t>
              </a:r>
            </a:p>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including to avoid </a:t>
              </a:r>
              <a:r>
                <a:rPr lang="en-GB" sz="2400" i="1" dirty="0">
                  <a:solidFill>
                    <a:srgbClr val="156082"/>
                  </a:solidFill>
                  <a:latin typeface="Calibri" panose="020F0502020204030204" pitchFamily="34" charset="0"/>
                  <a:ea typeface="Calibri" panose="020F0502020204030204" pitchFamily="34" charset="0"/>
                  <a:cs typeface="Calibri" panose="020F0502020204030204" pitchFamily="34" charset="0"/>
                </a:rPr>
                <a:t>ne bis in idem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issues</a:t>
              </a:r>
            </a:p>
          </p:txBody>
        </p:sp>
      </p:grpSp>
      <p:grpSp>
        <p:nvGrpSpPr>
          <p:cNvPr id="9" name="Group 8">
            <a:extLst>
              <a:ext uri="{FF2B5EF4-FFF2-40B4-BE49-F238E27FC236}">
                <a16:creationId xmlns:a16="http://schemas.microsoft.com/office/drawing/2014/main" id="{F58F4BCE-7FCA-5EC8-774F-9A39FFB2669A}"/>
              </a:ext>
            </a:extLst>
          </p:cNvPr>
          <p:cNvGrpSpPr/>
          <p:nvPr/>
        </p:nvGrpSpPr>
        <p:grpSpPr>
          <a:xfrm>
            <a:off x="635175" y="3471716"/>
            <a:ext cx="10832750" cy="735756"/>
            <a:chOff x="571675" y="2440742"/>
            <a:chExt cx="10832750" cy="735756"/>
          </a:xfrm>
        </p:grpSpPr>
        <p:grpSp>
          <p:nvGrpSpPr>
            <p:cNvPr id="21" name="Group 20">
              <a:extLst>
                <a:ext uri="{FF2B5EF4-FFF2-40B4-BE49-F238E27FC236}">
                  <a16:creationId xmlns:a16="http://schemas.microsoft.com/office/drawing/2014/main" id="{CD0BB2A1-F4E1-2891-CD75-28ED54A300C9}"/>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DB2BB706-85E1-7C66-0EEA-DEC01D616694}"/>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11C0B6C5-6AEC-3F3A-2CB5-566BD9ECBA6D}"/>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E8384626-A7DB-EF68-2457-DF7BC8355354}"/>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How to proceed with the confiscation of the seized proceeds of crime</a:t>
              </a:r>
            </a:p>
          </p:txBody>
        </p:sp>
      </p:grpSp>
      <p:grpSp>
        <p:nvGrpSpPr>
          <p:cNvPr id="25" name="Group 24">
            <a:extLst>
              <a:ext uri="{FF2B5EF4-FFF2-40B4-BE49-F238E27FC236}">
                <a16:creationId xmlns:a16="http://schemas.microsoft.com/office/drawing/2014/main" id="{E7187E70-8CAF-D081-46C3-0B0BD284BFC9}"/>
              </a:ext>
            </a:extLst>
          </p:cNvPr>
          <p:cNvGrpSpPr/>
          <p:nvPr/>
        </p:nvGrpSpPr>
        <p:grpSpPr>
          <a:xfrm>
            <a:off x="635175" y="4406589"/>
            <a:ext cx="10832750" cy="735756"/>
            <a:chOff x="571675" y="2440742"/>
            <a:chExt cx="10832750" cy="735756"/>
          </a:xfrm>
        </p:grpSpPr>
        <p:grpSp>
          <p:nvGrpSpPr>
            <p:cNvPr id="26" name="Group 25">
              <a:extLst>
                <a:ext uri="{FF2B5EF4-FFF2-40B4-BE49-F238E27FC236}">
                  <a16:creationId xmlns:a16="http://schemas.microsoft.com/office/drawing/2014/main" id="{012E7C86-8305-0B7B-4B95-602687D3EDB7}"/>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3FC2ADA7-C3CA-0D7C-95A3-F10B39B46889}"/>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512F1B3A-C346-091C-4B4A-4DDA26DE37C5}"/>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57053F3F-4F7C-68DD-17EA-20C6D74431FF}"/>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How international cooperation should continue in the future</a:t>
              </a:r>
            </a:p>
          </p:txBody>
        </p:sp>
      </p:grpSp>
      <p:grpSp>
        <p:nvGrpSpPr>
          <p:cNvPr id="30" name="Group 29">
            <a:extLst>
              <a:ext uri="{FF2B5EF4-FFF2-40B4-BE49-F238E27FC236}">
                <a16:creationId xmlns:a16="http://schemas.microsoft.com/office/drawing/2014/main" id="{D9595824-6754-C40A-1E4B-DB90EC1F5717}"/>
              </a:ext>
            </a:extLst>
          </p:cNvPr>
          <p:cNvGrpSpPr/>
          <p:nvPr/>
        </p:nvGrpSpPr>
        <p:grpSpPr>
          <a:xfrm>
            <a:off x="635175" y="5342484"/>
            <a:ext cx="11369256" cy="735756"/>
            <a:chOff x="571675" y="2440742"/>
            <a:chExt cx="11369256" cy="735756"/>
          </a:xfrm>
        </p:grpSpPr>
        <p:grpSp>
          <p:nvGrpSpPr>
            <p:cNvPr id="31" name="Group 30">
              <a:extLst>
                <a:ext uri="{FF2B5EF4-FFF2-40B4-BE49-F238E27FC236}">
                  <a16:creationId xmlns:a16="http://schemas.microsoft.com/office/drawing/2014/main" id="{4D2107BA-D174-A788-C93F-DB0F346D4C35}"/>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FE4465C3-994B-F9BD-9330-A616E9F6688C}"/>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BC149734-4BFA-A72B-FBA5-0A0DEECFDCFA}"/>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CA0B32FF-F81F-8696-2BF4-6A4C9C44AD92}"/>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There are no further issues to discuss</a:t>
              </a:r>
            </a:p>
          </p:txBody>
        </p:sp>
      </p:grpSp>
    </p:spTree>
    <p:extLst>
      <p:ext uri="{BB962C8B-B14F-4D97-AF65-F5344CB8AC3E}">
        <p14:creationId xmlns:p14="http://schemas.microsoft.com/office/powerpoint/2010/main" val="4578218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par>
                          <p:cTn id="11" fill="hold">
                            <p:stCondLst>
                              <p:cond delay="2500"/>
                            </p:stCondLst>
                            <p:childTnLst>
                              <p:par>
                                <p:cTn id="12" presetID="42" presetClass="entr" presetSubtype="0" fill="hold" nodeType="afterEffect">
                                  <p:stCondLst>
                                    <p:cond delay="10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4000"/>
                            </p:stCondLst>
                            <p:childTnLst>
                              <p:par>
                                <p:cTn id="18" presetID="42" presetClass="entr" presetSubtype="0" fill="hold" nodeType="after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5500"/>
                            </p:stCondLst>
                            <p:childTnLst>
                              <p:par>
                                <p:cTn id="24" presetID="42" presetClass="entr" presetSubtype="0" fill="hold" nodeType="afterEffect">
                                  <p:stCondLst>
                                    <p:cond delay="10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7000"/>
                            </p:stCondLst>
                            <p:childTnLst>
                              <p:par>
                                <p:cTn id="30" presetID="42" presetClass="entr" presetSubtype="0" fill="hold" nodeType="afterEffect">
                                  <p:stCondLst>
                                    <p:cond delay="10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anim calcmode="lin" valueType="num">
                                      <p:cBhvr>
                                        <p:cTn id="33" dur="500" fill="hold"/>
                                        <p:tgtEl>
                                          <p:spTgt spid="30"/>
                                        </p:tgtEl>
                                        <p:attrNameLst>
                                          <p:attrName>ppt_x</p:attrName>
                                        </p:attrNameLst>
                                      </p:cBhvr>
                                      <p:tavLst>
                                        <p:tav tm="0">
                                          <p:val>
                                            <p:strVal val="#ppt_x"/>
                                          </p:val>
                                        </p:tav>
                                        <p:tav tm="100000">
                                          <p:val>
                                            <p:strVal val="#ppt_x"/>
                                          </p:val>
                                        </p:tav>
                                      </p:tavLst>
                                    </p:anim>
                                    <p:anim calcmode="lin" valueType="num">
                                      <p:cBhvr>
                                        <p:cTn id="34"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dvAuto="200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622F8-ADFD-864A-8FC6-3ABA42CF5586}"/>
            </a:ext>
          </a:extLst>
        </p:cNvPr>
        <p:cNvGrpSpPr/>
        <p:nvPr/>
      </p:nvGrpSpPr>
      <p:grpSpPr>
        <a:xfrm>
          <a:off x="0" y="0"/>
          <a:ext cx="0" cy="0"/>
          <a:chOff x="0" y="0"/>
          <a:chExt cx="0" cy="0"/>
        </a:xfrm>
      </p:grpSpPr>
      <p:pic>
        <p:nvPicPr>
          <p:cNvPr id="2" name="Picture 1" descr="A blue circle with a white question mark in it&#10;&#10;Description automatically generated">
            <a:extLst>
              <a:ext uri="{FF2B5EF4-FFF2-40B4-BE49-F238E27FC236}">
                <a16:creationId xmlns:a16="http://schemas.microsoft.com/office/drawing/2014/main" id="{D08CBED2-F87A-3D6A-D034-247038BFF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grpSp>
        <p:nvGrpSpPr>
          <p:cNvPr id="15" name="Group 14">
            <a:extLst>
              <a:ext uri="{FF2B5EF4-FFF2-40B4-BE49-F238E27FC236}">
                <a16:creationId xmlns:a16="http://schemas.microsoft.com/office/drawing/2014/main" id="{542913F6-2944-AC17-D546-1A15A0FC22C0}"/>
              </a:ext>
            </a:extLst>
          </p:cNvPr>
          <p:cNvGrpSpPr/>
          <p:nvPr/>
        </p:nvGrpSpPr>
        <p:grpSpPr>
          <a:xfrm>
            <a:off x="635175" y="2528923"/>
            <a:ext cx="10832750" cy="843840"/>
            <a:chOff x="571675" y="2428302"/>
            <a:chExt cx="10832750" cy="843840"/>
          </a:xfrm>
        </p:grpSpPr>
        <p:grpSp>
          <p:nvGrpSpPr>
            <p:cNvPr id="12" name="Group 11">
              <a:extLst>
                <a:ext uri="{FF2B5EF4-FFF2-40B4-BE49-F238E27FC236}">
                  <a16:creationId xmlns:a16="http://schemas.microsoft.com/office/drawing/2014/main" id="{3EDDD355-535D-B2AF-17EA-DCF80745899C}"/>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6A4C1DAD-E68F-2C25-1C20-EE48620E8236}"/>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27A7985B-8EFF-BDD5-25A4-879BECA14BF3}"/>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35FC97BF-7E3A-4C3C-1838-41176C5A2DBE}"/>
                </a:ext>
              </a:extLst>
            </p:cNvPr>
            <p:cNvSpPr txBox="1"/>
            <p:nvPr/>
          </p:nvSpPr>
          <p:spPr>
            <a:xfrm>
              <a:off x="1412291" y="2441145"/>
              <a:ext cx="9992134" cy="830997"/>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Where best to prosecute each of the suspects,</a:t>
              </a:r>
            </a:p>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including to avoid </a:t>
              </a:r>
              <a:r>
                <a:rPr lang="en-GB" sz="2400" i="1" dirty="0">
                  <a:solidFill>
                    <a:srgbClr val="156082"/>
                  </a:solidFill>
                  <a:latin typeface="Calibri" panose="020F0502020204030204" pitchFamily="34" charset="0"/>
                  <a:ea typeface="Calibri" panose="020F0502020204030204" pitchFamily="34" charset="0"/>
                  <a:cs typeface="Calibri" panose="020F0502020204030204" pitchFamily="34" charset="0"/>
                </a:rPr>
                <a:t>ne bis in idem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issues</a:t>
              </a:r>
            </a:p>
          </p:txBody>
        </p:sp>
      </p:grpSp>
      <p:grpSp>
        <p:nvGrpSpPr>
          <p:cNvPr id="9" name="Group 8">
            <a:extLst>
              <a:ext uri="{FF2B5EF4-FFF2-40B4-BE49-F238E27FC236}">
                <a16:creationId xmlns:a16="http://schemas.microsoft.com/office/drawing/2014/main" id="{B90873F8-6E9A-B8AF-78A0-8EA0491FC0C5}"/>
              </a:ext>
            </a:extLst>
          </p:cNvPr>
          <p:cNvGrpSpPr/>
          <p:nvPr/>
        </p:nvGrpSpPr>
        <p:grpSpPr>
          <a:xfrm>
            <a:off x="635175" y="3471716"/>
            <a:ext cx="10832750" cy="735756"/>
            <a:chOff x="571675" y="2440742"/>
            <a:chExt cx="10832750" cy="735756"/>
          </a:xfrm>
        </p:grpSpPr>
        <p:grpSp>
          <p:nvGrpSpPr>
            <p:cNvPr id="21" name="Group 20">
              <a:extLst>
                <a:ext uri="{FF2B5EF4-FFF2-40B4-BE49-F238E27FC236}">
                  <a16:creationId xmlns:a16="http://schemas.microsoft.com/office/drawing/2014/main" id="{7AC3B086-5C2E-5439-1B7A-6812C2193729}"/>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686251D1-1553-5575-94DD-C5753FE4DA79}"/>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406B1CD3-21B8-ABAD-5E5E-1ECEB079F3A3}"/>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31117952-4A74-86DE-3BB6-9E51DDC72EF6}"/>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How to proceed with the confiscation of the seized proceeds of crime</a:t>
              </a:r>
            </a:p>
          </p:txBody>
        </p:sp>
      </p:grpSp>
      <p:grpSp>
        <p:nvGrpSpPr>
          <p:cNvPr id="25" name="Group 24">
            <a:extLst>
              <a:ext uri="{FF2B5EF4-FFF2-40B4-BE49-F238E27FC236}">
                <a16:creationId xmlns:a16="http://schemas.microsoft.com/office/drawing/2014/main" id="{CCB0F6CB-EF55-F153-B495-AA39002048E7}"/>
              </a:ext>
            </a:extLst>
          </p:cNvPr>
          <p:cNvGrpSpPr/>
          <p:nvPr/>
        </p:nvGrpSpPr>
        <p:grpSpPr>
          <a:xfrm>
            <a:off x="635175" y="4406589"/>
            <a:ext cx="10832750" cy="735756"/>
            <a:chOff x="571675" y="2440742"/>
            <a:chExt cx="10832750" cy="735756"/>
          </a:xfrm>
        </p:grpSpPr>
        <p:grpSp>
          <p:nvGrpSpPr>
            <p:cNvPr id="26" name="Group 25">
              <a:extLst>
                <a:ext uri="{FF2B5EF4-FFF2-40B4-BE49-F238E27FC236}">
                  <a16:creationId xmlns:a16="http://schemas.microsoft.com/office/drawing/2014/main" id="{0543FE3F-B675-E8B5-57AB-F0488E1E80F4}"/>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04E17148-02C6-BEA9-A7DC-56BD215A0CA2}"/>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A668A2AE-6DCF-63B9-C4FF-F09B687BD521}"/>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5C52259B-2CB9-4148-9ADA-15562E37990D}"/>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How international cooperation should continue in the future</a:t>
              </a:r>
            </a:p>
          </p:txBody>
        </p:sp>
      </p:grpSp>
      <p:grpSp>
        <p:nvGrpSpPr>
          <p:cNvPr id="30" name="Group 29">
            <a:extLst>
              <a:ext uri="{FF2B5EF4-FFF2-40B4-BE49-F238E27FC236}">
                <a16:creationId xmlns:a16="http://schemas.microsoft.com/office/drawing/2014/main" id="{EF95F446-45F6-7236-77C1-EF6D462DFEB9}"/>
              </a:ext>
            </a:extLst>
          </p:cNvPr>
          <p:cNvGrpSpPr/>
          <p:nvPr/>
        </p:nvGrpSpPr>
        <p:grpSpPr>
          <a:xfrm>
            <a:off x="635175" y="5342484"/>
            <a:ext cx="11369256" cy="735756"/>
            <a:chOff x="571675" y="2440742"/>
            <a:chExt cx="11369256" cy="735756"/>
          </a:xfrm>
        </p:grpSpPr>
        <p:grpSp>
          <p:nvGrpSpPr>
            <p:cNvPr id="31" name="Group 30">
              <a:extLst>
                <a:ext uri="{FF2B5EF4-FFF2-40B4-BE49-F238E27FC236}">
                  <a16:creationId xmlns:a16="http://schemas.microsoft.com/office/drawing/2014/main" id="{7CDCAE88-AE6C-D12D-FE46-06084B0436C7}"/>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C3822139-6C5F-2525-6106-8990DF5E23C9}"/>
                  </a:ext>
                </a:extLst>
              </p:cNvPr>
              <p:cNvSpPr/>
              <p:nvPr/>
            </p:nvSpPr>
            <p:spPr>
              <a:xfrm>
                <a:off x="228950" y="2817344"/>
                <a:ext cx="685449" cy="694270"/>
              </a:xfrm>
              <a:prstGeom prst="ellipse">
                <a:avLst/>
              </a:prstGeom>
              <a:solidFill>
                <a:srgbClr val="D7DDE1"/>
              </a:solidFill>
              <a:ln>
                <a:solidFill>
                  <a:srgbClr val="C6D0D4"/>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70469C89-54DA-9DA8-70E5-31C26D5F78E3}"/>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DA24EA5F-57CC-80AA-10FD-000353F012E9}"/>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There are no further issues to discuss</a:t>
              </a:r>
            </a:p>
          </p:txBody>
        </p:sp>
      </p:grpSp>
      <p:sp>
        <p:nvSpPr>
          <p:cNvPr id="3" name="TextBox 2">
            <a:extLst>
              <a:ext uri="{FF2B5EF4-FFF2-40B4-BE49-F238E27FC236}">
                <a16:creationId xmlns:a16="http://schemas.microsoft.com/office/drawing/2014/main" id="{288D3B53-C752-82A1-B338-CD54B6B3FDCB}"/>
              </a:ext>
            </a:extLst>
          </p:cNvPr>
          <p:cNvSpPr txBox="1"/>
          <p:nvPr/>
        </p:nvSpPr>
        <p:spPr>
          <a:xfrm>
            <a:off x="1584646" y="497979"/>
            <a:ext cx="9522233"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What final agreements</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should be discussed</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lang="en-GB" sz="3600" b="1" dirty="0">
                <a:solidFill>
                  <a:srgbClr val="156082"/>
                </a:solidFill>
                <a:latin typeface="Calibri" panose="020F0502020204030204" pitchFamily="34" charset="0"/>
                <a:ea typeface="Calibri" panose="020F0502020204030204" pitchFamily="34" charset="0"/>
                <a:cs typeface="Calibri" panose="020F0502020204030204" pitchFamily="34" charset="0"/>
              </a:rPr>
              <a:t>during the Coordination meeting?</a:t>
            </a:r>
            <a:endParaRPr lang="en-GB" sz="3200" dirty="0">
              <a:solidFill>
                <a:srgbClr val="156082"/>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8453301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dvAuto="200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9DE91-3C78-82F9-3AB5-37634DC7DC21}"/>
            </a:ext>
          </a:extLst>
        </p:cNvPr>
        <p:cNvGrpSpPr/>
        <p:nvPr/>
      </p:nvGrpSpPr>
      <p:grpSpPr>
        <a:xfrm>
          <a:off x="0" y="0"/>
          <a:ext cx="0" cy="0"/>
          <a:chOff x="0" y="0"/>
          <a:chExt cx="0" cy="0"/>
        </a:xfrm>
      </p:grpSpPr>
      <p:sp>
        <p:nvSpPr>
          <p:cNvPr id="7" name="Circle: Hollow 6">
            <a:extLst>
              <a:ext uri="{FF2B5EF4-FFF2-40B4-BE49-F238E27FC236}">
                <a16:creationId xmlns:a16="http://schemas.microsoft.com/office/drawing/2014/main" id="{F8535D09-C13C-F6C6-38FC-432FB8E13DB4}"/>
              </a:ext>
            </a:extLst>
          </p:cNvPr>
          <p:cNvSpPr/>
          <p:nvPr/>
        </p:nvSpPr>
        <p:spPr>
          <a:xfrm>
            <a:off x="3549609" y="281354"/>
            <a:ext cx="5092781" cy="5092781"/>
          </a:xfrm>
          <a:prstGeom prst="donut">
            <a:avLst/>
          </a:prstGeom>
          <a:gradFill flip="none" rotWithShape="1">
            <a:gsLst>
              <a:gs pos="8000">
                <a:schemeClr val="accent1">
                  <a:lumMod val="5000"/>
                  <a:lumOff val="95000"/>
                  <a:alpha val="0"/>
                </a:schemeClr>
              </a:gs>
              <a:gs pos="100000">
                <a:srgbClr val="F3D46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600">
              <a:solidFill>
                <a:schemeClr val="tx1"/>
              </a:solidFill>
            </a:endParaRPr>
          </a:p>
        </p:txBody>
      </p:sp>
      <p:sp>
        <p:nvSpPr>
          <p:cNvPr id="8" name="Circle: Hollow 7">
            <a:extLst>
              <a:ext uri="{FF2B5EF4-FFF2-40B4-BE49-F238E27FC236}">
                <a16:creationId xmlns:a16="http://schemas.microsoft.com/office/drawing/2014/main" id="{2A7A0DAB-05C1-81F2-72EB-907F2F0F805D}"/>
              </a:ext>
            </a:extLst>
          </p:cNvPr>
          <p:cNvSpPr/>
          <p:nvPr/>
        </p:nvSpPr>
        <p:spPr>
          <a:xfrm>
            <a:off x="4353881" y="1085626"/>
            <a:ext cx="3484235" cy="3484235"/>
          </a:xfrm>
          <a:prstGeom prst="donut">
            <a:avLst/>
          </a:prstGeom>
          <a:gradFill flip="none" rotWithShape="1">
            <a:gsLst>
              <a:gs pos="8000">
                <a:schemeClr val="accent1">
                  <a:lumMod val="5000"/>
                  <a:lumOff val="95000"/>
                  <a:alpha val="0"/>
                </a:schemeClr>
              </a:gs>
              <a:gs pos="100000">
                <a:srgbClr val="F3D46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600">
              <a:solidFill>
                <a:schemeClr val="tx1"/>
              </a:solidFill>
            </a:endParaRPr>
          </a:p>
        </p:txBody>
      </p:sp>
      <p:sp>
        <p:nvSpPr>
          <p:cNvPr id="9" name="Rectangle 8">
            <a:extLst>
              <a:ext uri="{FF2B5EF4-FFF2-40B4-BE49-F238E27FC236}">
                <a16:creationId xmlns:a16="http://schemas.microsoft.com/office/drawing/2014/main" id="{18F669D4-E9F3-1DD2-EB6D-05173B49A20A}"/>
              </a:ext>
            </a:extLst>
          </p:cNvPr>
          <p:cNvSpPr/>
          <p:nvPr/>
        </p:nvSpPr>
        <p:spPr>
          <a:xfrm>
            <a:off x="3787341" y="5116738"/>
            <a:ext cx="4041129"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smtClean="0">
                <a:latin typeface="Calibri" panose="020F0502020204030204" pitchFamily="34" charset="0"/>
                <a:ea typeface="Calibri" panose="020F0502020204030204" pitchFamily="34" charset="0"/>
                <a:cs typeface="Calibri" panose="020F0502020204030204" pitchFamily="34" charset="0"/>
              </a:rPr>
              <a:t> </a:t>
            </a:r>
            <a:r>
              <a:rPr lang="en-GB" sz="3200" b="1" spc="60" dirty="0">
                <a:latin typeface="Calibri" panose="020F0502020204030204" pitchFamily="34" charset="0"/>
                <a:ea typeface="Calibri" panose="020F0502020204030204" pitchFamily="34" charset="0"/>
                <a:cs typeface="Calibri" panose="020F0502020204030204" pitchFamily="34" charset="0"/>
              </a:rPr>
              <a:t>CLOSURE AND TRIAL</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logo with yellow lines around it&#10;&#10;Description automatically generated">
            <a:extLst>
              <a:ext uri="{FF2B5EF4-FFF2-40B4-BE49-F238E27FC236}">
                <a16:creationId xmlns:a16="http://schemas.microsoft.com/office/drawing/2014/main" id="{856B82C4-9216-66C3-6B12-1600C1494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2771" y="856167"/>
            <a:ext cx="2872629" cy="2872629"/>
          </a:xfrm>
          <a:prstGeom prst="rect">
            <a:avLst/>
          </a:prstGeom>
        </p:spPr>
      </p:pic>
      <p:pic>
        <p:nvPicPr>
          <p:cNvPr id="3" name="Picture 2" descr="A black background with a pink object in the middle&#10;&#10;Description automatically generated">
            <a:extLst>
              <a:ext uri="{FF2B5EF4-FFF2-40B4-BE49-F238E27FC236}">
                <a16:creationId xmlns:a16="http://schemas.microsoft.com/office/drawing/2014/main" id="{95BEC44B-7431-1AD5-52BE-BB3EEDEFC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4290" y="1483865"/>
            <a:ext cx="4268172" cy="3315455"/>
          </a:xfrm>
          <a:prstGeom prst="rect">
            <a:avLst/>
          </a:prstGeom>
        </p:spPr>
      </p:pic>
      <p:pic>
        <p:nvPicPr>
          <p:cNvPr id="5" name="Picture 4" descr="A gavel on a black background&#10;&#10;Description automatically generated">
            <a:extLst>
              <a:ext uri="{FF2B5EF4-FFF2-40B4-BE49-F238E27FC236}">
                <a16:creationId xmlns:a16="http://schemas.microsoft.com/office/drawing/2014/main" id="{DE888599-1FC6-DFF5-571F-EA706840CF9F}"/>
              </a:ext>
            </a:extLst>
          </p:cNvPr>
          <p:cNvPicPr>
            <a:picLocks noChangeAspect="1"/>
          </p:cNvPicPr>
          <p:nvPr/>
        </p:nvPicPr>
        <p:blipFill>
          <a:blip r:embed="rId5">
            <a:extLst>
              <a:ext uri="{28A0092B-C50C-407E-A947-70E740481C1C}">
                <a14:useLocalDpi xmlns:a14="http://schemas.microsoft.com/office/drawing/2010/main" val="0"/>
              </a:ext>
            </a:extLst>
          </a:blip>
          <a:srcRect l="29310"/>
          <a:stretch/>
        </p:blipFill>
        <p:spPr>
          <a:xfrm>
            <a:off x="5935293" y="1710354"/>
            <a:ext cx="3017169" cy="3315455"/>
          </a:xfrm>
          <a:prstGeom prst="rect">
            <a:avLst/>
          </a:prstGeom>
        </p:spPr>
      </p:pic>
    </p:spTree>
    <p:extLst>
      <p:ext uri="{BB962C8B-B14F-4D97-AF65-F5344CB8AC3E}">
        <p14:creationId xmlns:p14="http://schemas.microsoft.com/office/powerpoint/2010/main" val="1352548732"/>
      </p:ext>
    </p:extLst>
  </p:cSld>
  <p:clrMapOvr>
    <a:masterClrMapping/>
  </p:clrMapOvr>
  <mc:AlternateContent xmlns:mc="http://schemas.openxmlformats.org/markup-compatibility/2006" xmlns:p14="http://schemas.microsoft.com/office/powerpoint/2010/main">
    <mc:Choice Requires="p14">
      <p:transition spd="slow" p14:dur="800" advClick="0" advTm="1000">
        <p14:flythrough/>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53" presetClass="entr" presetSubtype="16" fill="hold" grpId="2"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6" presetClass="emph" presetSubtype="0" fill="hold" grpId="0" nodeType="withEffect">
                                  <p:stCondLst>
                                    <p:cond delay="500"/>
                                  </p:stCondLst>
                                  <p:childTnLst>
                                    <p:animScale>
                                      <p:cBhvr>
                                        <p:cTn id="17" dur="1250" fill="hold"/>
                                        <p:tgtEl>
                                          <p:spTgt spid="7"/>
                                        </p:tgtEl>
                                      </p:cBhvr>
                                      <p:by x="150000" y="150000"/>
                                    </p:animScale>
                                  </p:childTnLst>
                                </p:cTn>
                              </p:par>
                              <p:par>
                                <p:cTn id="18" presetID="10" presetClass="exit" presetSubtype="0" fill="hold" grpId="1" nodeType="withEffect">
                                  <p:stCondLst>
                                    <p:cond delay="750"/>
                                  </p:stCondLst>
                                  <p:childTnLst>
                                    <p:animEffect transition="out" filter="fad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par>
                                <p:cTn id="21" presetID="18" presetClass="entr" presetSubtype="12" fill="hold" grpId="0" nodeType="with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par>
                                <p:cTn id="24" presetID="27" presetClass="emph" presetSubtype="0" fill="remove" grpId="1" nodeType="withEffect">
                                  <p:stCondLst>
                                    <p:cond delay="500"/>
                                  </p:stCondLst>
                                  <p:childTnLst>
                                    <p:animClr clrSpc="rgb" dir="cw">
                                      <p:cBhvr override="childStyle">
                                        <p:cTn id="25" dur="250" autoRev="1" fill="remove"/>
                                        <p:tgtEl>
                                          <p:spTgt spid="9"/>
                                        </p:tgtEl>
                                        <p:attrNameLst>
                                          <p:attrName>style.color</p:attrName>
                                        </p:attrNameLst>
                                      </p:cBhvr>
                                      <p:to>
                                        <a:schemeClr val="accent2"/>
                                      </p:to>
                                    </p:animClr>
                                    <p:animClr clrSpc="rgb" dir="cw">
                                      <p:cBhvr>
                                        <p:cTn id="26" dur="250" autoRev="1" fill="remove"/>
                                        <p:tgtEl>
                                          <p:spTgt spid="9"/>
                                        </p:tgtEl>
                                        <p:attrNameLst>
                                          <p:attrName>fillcolor</p:attrName>
                                        </p:attrNameLst>
                                      </p:cBhvr>
                                      <p:to>
                                        <a:schemeClr val="accent2"/>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cTn>
                              </p:par>
                              <p:par>
                                <p:cTn id="29" presetID="53" presetClass="entr" presetSubtype="16" fill="hold" grpId="2"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par>
                                <p:cTn id="39" presetID="53" presetClass="entr" presetSubtype="16"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8" presetClass="emph" presetSubtype="0" repeatCount="3000" decel="4000" fill="hold" nodeType="withEffect">
                                  <p:stCondLst>
                                    <p:cond delay="500"/>
                                  </p:stCondLst>
                                  <p:childTnLst>
                                    <p:animRot by="-1200000">
                                      <p:cBhvr>
                                        <p:cTn id="45" dur="1000" fill="hold"/>
                                        <p:tgtEl>
                                          <p:spTgt spid="5"/>
                                        </p:tgtEl>
                                        <p:attrNameLst>
                                          <p:attrName>r</p:attrName>
                                        </p:attrNameLst>
                                      </p:cBhvr>
                                    </p:animRot>
                                  </p:childTnLst>
                                </p:cTn>
                              </p:par>
                              <p:par>
                                <p:cTn id="46" presetID="6" presetClass="emph" presetSubtype="0" fill="hold" grpId="0" nodeType="withEffect">
                                  <p:stCondLst>
                                    <p:cond delay="500"/>
                                  </p:stCondLst>
                                  <p:childTnLst>
                                    <p:animScale>
                                      <p:cBhvr>
                                        <p:cTn id="47" dur="1250" fill="hold"/>
                                        <p:tgtEl>
                                          <p:spTgt spid="8"/>
                                        </p:tgtEl>
                                      </p:cBhvr>
                                      <p:by x="150000" y="150000"/>
                                    </p:animScale>
                                  </p:childTnLst>
                                </p:cTn>
                              </p:par>
                              <p:par>
                                <p:cTn id="48" presetID="10" presetClass="exit" presetSubtype="0" fill="hold" grpId="1" nodeType="withEffect">
                                  <p:stCondLst>
                                    <p:cond delay="750"/>
                                  </p:stCondLst>
                                  <p:childTnLst>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8" grpId="2" animBg="1"/>
      <p:bldP spid="9" grpId="0" animBg="1"/>
      <p:bldP spid="9"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CD835-6975-0226-3F1E-49CD9B98C17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998C4A9-1612-49EA-321B-49C05BF4DE1B}"/>
              </a:ext>
            </a:extLst>
          </p:cNvPr>
          <p:cNvSpPr/>
          <p:nvPr/>
        </p:nvSpPr>
        <p:spPr>
          <a:xfrm>
            <a:off x="315311" y="309203"/>
            <a:ext cx="4617313"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JIT: CLOSURE AND TRIAL</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F6F6601-D9AA-6873-A400-2E200432C42B}"/>
              </a:ext>
            </a:extLst>
          </p:cNvPr>
          <p:cNvSpPr/>
          <p:nvPr/>
        </p:nvSpPr>
        <p:spPr>
          <a:xfrm>
            <a:off x="485480" y="876642"/>
            <a:ext cx="731908"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2024</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3AEC978-B865-CEC5-595E-CCB761BB0608}"/>
              </a:ext>
            </a:extLst>
          </p:cNvPr>
          <p:cNvSpPr txBox="1"/>
          <p:nvPr/>
        </p:nvSpPr>
        <p:spPr>
          <a:xfrm>
            <a:off x="3483864" y="1601161"/>
            <a:ext cx="7711674" cy="3539430"/>
          </a:xfrm>
          <a:prstGeom prst="rect">
            <a:avLst/>
          </a:prstGeom>
          <a:noFill/>
        </p:spPr>
        <p:txBody>
          <a:bodyPr wrap="square" rtlCol="0">
            <a:spAutoFit/>
          </a:bodyPr>
          <a:lstStyle/>
          <a:p>
            <a:pPr marL="342900" lvl="0" indent="-342900">
              <a:buClr>
                <a:srgbClr val="E97132">
                  <a:lumMod val="75000"/>
                </a:srgbClr>
              </a:buClr>
              <a:buSzPct val="150000"/>
              <a:buFont typeface="Open Sans SemiBold" pitchFamily="2" charset="0"/>
              <a:buChar char="›"/>
              <a:defRP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JIT active for 3 years</a:t>
            </a:r>
          </a:p>
          <a:p>
            <a:pPr marL="342900" lvl="0" indent="-342900">
              <a:buClr>
                <a:srgbClr val="E97132">
                  <a:lumMod val="75000"/>
                </a:srgbClr>
              </a:buClr>
              <a:buSzPct val="150000"/>
              <a:buFont typeface="Open Sans SemiBold" pitchFamily="2" charset="0"/>
              <a:buChar char="›"/>
              <a:defRPr/>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By this time, most of the investigations finalised, and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trials in Sweden and Germany completed</a:t>
            </a:r>
          </a:p>
          <a:p>
            <a:pPr marL="342900" lvl="0" indent="-342900">
              <a:buClr>
                <a:srgbClr val="E97132">
                  <a:lumMod val="75000"/>
                </a:srgbClr>
              </a:buClr>
              <a:buSzPct val="150000"/>
              <a:buFont typeface="Open Sans SemiBold" pitchFamily="2" charset="0"/>
              <a:buChar char="›"/>
              <a:defRPr/>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Despite the JIT agreement expiring,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parties continue to cooperate closely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until the successful conclusion of all the cases</a:t>
            </a:r>
          </a:p>
        </p:txBody>
      </p:sp>
      <p:pic>
        <p:nvPicPr>
          <p:cNvPr id="6" name="Picture 5">
            <a:extLst>
              <a:ext uri="{FF2B5EF4-FFF2-40B4-BE49-F238E27FC236}">
                <a16:creationId xmlns:a16="http://schemas.microsoft.com/office/drawing/2014/main" id="{1A175337-7E72-40EC-71BB-AF090E7F16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5480" y="1790518"/>
            <a:ext cx="2473199" cy="1921145"/>
          </a:xfrm>
          <a:prstGeom prst="rect">
            <a:avLst/>
          </a:prstGeom>
        </p:spPr>
      </p:pic>
    </p:spTree>
    <p:extLst>
      <p:ext uri="{BB962C8B-B14F-4D97-AF65-F5344CB8AC3E}">
        <p14:creationId xmlns:p14="http://schemas.microsoft.com/office/powerpoint/2010/main" val="3018285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27" presetClass="emph" presetSubtype="0" fill="remove" grpId="1" nodeType="withEffect">
                                  <p:stCondLst>
                                    <p:cond delay="500"/>
                                  </p:stCondLst>
                                  <p:childTnLst>
                                    <p:animClr clrSpc="rgb" dir="cw">
                                      <p:cBhvr override="childStyle">
                                        <p:cTn id="9" dur="250" autoRev="1" fill="remove"/>
                                        <p:tgtEl>
                                          <p:spTgt spid="5"/>
                                        </p:tgtEl>
                                        <p:attrNameLst>
                                          <p:attrName>style.color</p:attrName>
                                        </p:attrNameLst>
                                      </p:cBhvr>
                                      <p:to>
                                        <a:schemeClr val="accent2"/>
                                      </p:to>
                                    </p:animClr>
                                    <p:animClr clrSpc="rgb" dir="cw">
                                      <p:cBhvr>
                                        <p:cTn id="10" dur="250" autoRev="1" fill="remove"/>
                                        <p:tgtEl>
                                          <p:spTgt spid="5"/>
                                        </p:tgtEl>
                                        <p:attrNameLst>
                                          <p:attrName>fillcolor</p:attrName>
                                        </p:attrNameLst>
                                      </p:cBhvr>
                                      <p:to>
                                        <a:schemeClr val="accent2"/>
                                      </p:to>
                                    </p:animClr>
                                    <p:set>
                                      <p:cBhvr>
                                        <p:cTn id="11" dur="250" autoRev="1" fill="remove"/>
                                        <p:tgtEl>
                                          <p:spTgt spid="5"/>
                                        </p:tgtEl>
                                        <p:attrNameLst>
                                          <p:attrName>fill.type</p:attrName>
                                        </p:attrNameLst>
                                      </p:cBhvr>
                                      <p:to>
                                        <p:strVal val="solid"/>
                                      </p:to>
                                    </p:set>
                                    <p:set>
                                      <p:cBhvr>
                                        <p:cTn id="12" dur="250" autoRev="1" fill="remove"/>
                                        <p:tgtEl>
                                          <p:spTgt spid="5"/>
                                        </p:tgtEl>
                                        <p:attrNameLst>
                                          <p:attrName>fill.on</p:attrName>
                                        </p:attrNameLst>
                                      </p:cBhvr>
                                      <p:to>
                                        <p:strVal val="true"/>
                                      </p:to>
                                    </p:set>
                                  </p:childTnLst>
                                </p:cTn>
                              </p:par>
                              <p:par>
                                <p:cTn id="13" presetID="31" presetClass="entr" presetSubtype="0"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90"/>
                                          </p:val>
                                        </p:tav>
                                        <p:tav tm="100000">
                                          <p:val>
                                            <p:fltVal val="0"/>
                                          </p:val>
                                        </p:tav>
                                      </p:tavLst>
                                    </p:anim>
                                    <p:animEffect transition="in" filter="fade">
                                      <p:cBhvr>
                                        <p:cTn id="18" dur="500"/>
                                        <p:tgtEl>
                                          <p:spTgt spid="6"/>
                                        </p:tgtEl>
                                      </p:cBhvr>
                                    </p:animEffect>
                                  </p:childTnLst>
                                </p:cTn>
                              </p:par>
                            </p:childTnLst>
                          </p:cTn>
                        </p:par>
                        <p:par>
                          <p:cTn id="19" fill="hold">
                            <p:stCondLst>
                              <p:cond delay="1500"/>
                            </p:stCondLst>
                            <p:childTnLst>
                              <p:par>
                                <p:cTn id="20" presetID="22" presetClass="entr" presetSubtype="8" fill="hold" grpId="0" nodeType="afterEffect">
                                  <p:stCondLst>
                                    <p:cond delay="150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par>
                          <p:cTn id="23" fill="hold">
                            <p:stCondLst>
                              <p:cond delay="3500"/>
                            </p:stCondLst>
                            <p:childTnLst>
                              <p:par>
                                <p:cTn id="24" presetID="22" presetClass="entr" presetSubtype="8" fill="hold" grpId="0" nodeType="afterEffect">
                                  <p:stCondLst>
                                    <p:cond delay="150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wipe(left)">
                                      <p:cBhvr>
                                        <p:cTn id="26" dur="500"/>
                                        <p:tgtEl>
                                          <p:spTgt spid="9">
                                            <p:txEl>
                                              <p:pRg st="2" end="2"/>
                                            </p:txEl>
                                          </p:spTgt>
                                        </p:tgtEl>
                                      </p:cBhvr>
                                    </p:animEffect>
                                  </p:childTnLst>
                                </p:cTn>
                              </p:par>
                            </p:childTnLst>
                          </p:cTn>
                        </p:par>
                        <p:par>
                          <p:cTn id="27" fill="hold">
                            <p:stCondLst>
                              <p:cond delay="5500"/>
                            </p:stCondLst>
                            <p:childTnLst>
                              <p:par>
                                <p:cTn id="28" presetID="22" presetClass="entr" presetSubtype="8" fill="hold" grpId="0" nodeType="afterEffect">
                                  <p:stCondLst>
                                    <p:cond delay="150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wipe(left)">
                                      <p:cBhvr>
                                        <p:cTn id="3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uiExpand="1" build="p" advAuto="200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8F266-655B-1106-730A-B6325A7239DD}"/>
            </a:ext>
          </a:extLst>
        </p:cNvPr>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70FE10BE-72BB-71C2-0308-C6C03DDFF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5" name="Rectangle 4">
            <a:extLst>
              <a:ext uri="{FF2B5EF4-FFF2-40B4-BE49-F238E27FC236}">
                <a16:creationId xmlns:a16="http://schemas.microsoft.com/office/drawing/2014/main" id="{0BBCF176-9404-A76A-094C-79184C2FB95E}"/>
              </a:ext>
            </a:extLst>
          </p:cNvPr>
          <p:cNvSpPr/>
          <p:nvPr/>
        </p:nvSpPr>
        <p:spPr>
          <a:xfrm>
            <a:off x="1944554" y="1915584"/>
            <a:ext cx="8124107"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smtClean="0">
                <a:latin typeface="Calibri" panose="020F0502020204030204" pitchFamily="34" charset="0"/>
                <a:ea typeface="Calibri" panose="020F0502020204030204" pitchFamily="34" charset="0"/>
                <a:cs typeface="Calibri" panose="020F0502020204030204" pitchFamily="34" charset="0"/>
              </a:rPr>
              <a:t>COORDINATION MEETING – JIT EVALUATION</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92AF713C-E716-BCC6-E4E7-CD42FCF4CBED}"/>
              </a:ext>
            </a:extLst>
          </p:cNvPr>
          <p:cNvSpPr/>
          <p:nvPr/>
        </p:nvSpPr>
        <p:spPr>
          <a:xfrm>
            <a:off x="2114723" y="2483022"/>
            <a:ext cx="1472047"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OUTCOMES</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aper with a letter on it&#10;&#10;Description automatically generated">
            <a:extLst>
              <a:ext uri="{FF2B5EF4-FFF2-40B4-BE49-F238E27FC236}">
                <a16:creationId xmlns:a16="http://schemas.microsoft.com/office/drawing/2014/main" id="{631CFDD5-96DE-EB17-3951-08C188C74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88" y="1430150"/>
            <a:ext cx="1608716" cy="1608716"/>
          </a:xfrm>
          <a:prstGeom prst="rect">
            <a:avLst/>
          </a:prstGeom>
        </p:spPr>
      </p:pic>
      <p:sp>
        <p:nvSpPr>
          <p:cNvPr id="12" name="TextBox 11">
            <a:extLst>
              <a:ext uri="{FF2B5EF4-FFF2-40B4-BE49-F238E27FC236}">
                <a16:creationId xmlns:a16="http://schemas.microsoft.com/office/drawing/2014/main" id="{C23A6B41-9D9B-647A-62F3-6988CDF84386}"/>
              </a:ext>
            </a:extLst>
          </p:cNvPr>
          <p:cNvSpPr txBox="1"/>
          <p:nvPr/>
        </p:nvSpPr>
        <p:spPr>
          <a:xfrm>
            <a:off x="1030746" y="3216933"/>
            <a:ext cx="8553835" cy="1938992"/>
          </a:xfrm>
          <a:prstGeom prst="rect">
            <a:avLst/>
          </a:prstGeom>
          <a:noFill/>
        </p:spPr>
        <p:txBody>
          <a:bodyPr wrap="square" rtlCol="0">
            <a:spAutoFit/>
          </a:bodyPr>
          <a:lstStyle/>
          <a:p>
            <a:pPr marL="342900" lvl="0" indent="-342900">
              <a:buClr>
                <a:srgbClr val="E97132">
                  <a:lumMod val="75000"/>
                </a:srgbClr>
              </a:buClr>
              <a:buSzPct val="150000"/>
              <a:buFont typeface="Open Sans SemiBold" pitchFamily="2" charset="0"/>
              <a:buChar char="›"/>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Each delegation gives a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short presentation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outlining the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results</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of its cases and sharing the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lessons</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 learned</a:t>
            </a:r>
          </a:p>
          <a:p>
            <a:pPr lvl="0">
              <a:buClr>
                <a:srgbClr val="E97132">
                  <a:lumMod val="75000"/>
                </a:srgbClr>
              </a:buClr>
              <a:buSzPct val="150000"/>
            </a:pPr>
            <a:endPar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pPr>
            <a:r>
              <a:rPr lang="en-GB" sz="2400" b="1" dirty="0" err="1">
                <a:solidFill>
                  <a:srgbClr val="156082"/>
                </a:solidFill>
                <a:latin typeface="Calibri" panose="020F0502020204030204" pitchFamily="34" charset="0"/>
                <a:ea typeface="Calibri" panose="020F0502020204030204" pitchFamily="34" charset="0"/>
                <a:cs typeface="Calibri" panose="020F0502020204030204" pitchFamily="34" charset="0"/>
              </a:rPr>
              <a:t>Salla</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 and </a:t>
            </a:r>
            <a:r>
              <a:rPr lang="en-GB" sz="2400" b="1" dirty="0" err="1">
                <a:solidFill>
                  <a:srgbClr val="156082"/>
                </a:solidFill>
                <a:latin typeface="Calibri" panose="020F0502020204030204" pitchFamily="34" charset="0"/>
                <a:ea typeface="Calibri" panose="020F0502020204030204" pitchFamily="34" charset="0"/>
                <a:cs typeface="Calibri" panose="020F0502020204030204" pitchFamily="34" charset="0"/>
              </a:rPr>
              <a:t>Mattis</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 both attend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and present the </a:t>
            </a: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results from the trial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at the Court of First Instance</a:t>
            </a:r>
          </a:p>
        </p:txBody>
      </p:sp>
      <p:sp>
        <p:nvSpPr>
          <p:cNvPr id="8" name="Rectangle 7">
            <a:extLst>
              <a:ext uri="{FF2B5EF4-FFF2-40B4-BE49-F238E27FC236}">
                <a16:creationId xmlns:a16="http://schemas.microsoft.com/office/drawing/2014/main" id="{FB6E2585-A00D-1F59-ECF1-E3E725FB423C}"/>
              </a:ext>
            </a:extLst>
          </p:cNvPr>
          <p:cNvSpPr/>
          <p:nvPr/>
        </p:nvSpPr>
        <p:spPr>
          <a:xfrm>
            <a:off x="4535424" y="100584"/>
            <a:ext cx="960120" cy="813816"/>
          </a:xfrm>
          <a:prstGeom prst="rect">
            <a:avLst/>
          </a:prstGeom>
          <a:solidFill>
            <a:srgbClr val="CED6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0" name="Picture 9" descr="A close up of a logo&#10;&#10;Description automatically generated">
            <a:extLst>
              <a:ext uri="{FF2B5EF4-FFF2-40B4-BE49-F238E27FC236}">
                <a16:creationId xmlns:a16="http://schemas.microsoft.com/office/drawing/2014/main" id="{D3855564-3621-7DAC-7316-93C02C2234F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21280" y="109728"/>
            <a:ext cx="1674904" cy="420959"/>
          </a:xfrm>
          <a:prstGeom prst="rect">
            <a:avLst/>
          </a:prstGeom>
        </p:spPr>
      </p:pic>
    </p:spTree>
    <p:extLst>
      <p:ext uri="{BB962C8B-B14F-4D97-AF65-F5344CB8AC3E}">
        <p14:creationId xmlns:p14="http://schemas.microsoft.com/office/powerpoint/2010/main" val="17167832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wipe(left)">
                                      <p:cBhvr>
                                        <p:cTn id="11" dur="500"/>
                                        <p:tgtEl>
                                          <p:spTgt spid="12">
                                            <p:txEl>
                                              <p:pRg st="2" end="2"/>
                                            </p:txEl>
                                          </p:spTgt>
                                        </p:tgtEl>
                                      </p:cBhvr>
                                    </p:animEffect>
                                  </p:childTnLst>
                                </p:cTn>
                              </p:par>
                              <p:par>
                                <p:cTn id="12" presetID="18" presetClass="entr" presetSubtype="12" fill="hold" grpId="0" nodeType="withEffect">
                                  <p:stCondLst>
                                    <p:cond delay="250"/>
                                  </p:stCondLst>
                                  <p:childTnLst>
                                    <p:set>
                                      <p:cBhvr>
                                        <p:cTn id="13" dur="1" fill="hold">
                                          <p:stCondLst>
                                            <p:cond delay="0"/>
                                          </p:stCondLst>
                                        </p:cTn>
                                        <p:tgtEl>
                                          <p:spTgt spid="6"/>
                                        </p:tgtEl>
                                        <p:attrNameLst>
                                          <p:attrName>style.visibility</p:attrName>
                                        </p:attrNameLst>
                                      </p:cBhvr>
                                      <p:to>
                                        <p:strVal val="visible"/>
                                      </p:to>
                                    </p:set>
                                    <p:animEffect transition="in" filter="strips(downLeft)">
                                      <p:cBhvr>
                                        <p:cTn id="14" dur="500"/>
                                        <p:tgtEl>
                                          <p:spTgt spid="6"/>
                                        </p:tgtEl>
                                      </p:cBhvr>
                                    </p:animEffect>
                                  </p:childTnLst>
                                </p:cTn>
                              </p:par>
                              <p:par>
                                <p:cTn id="15" presetID="27" presetClass="emph" presetSubtype="0" fill="remove" grpId="1" nodeType="withEffect">
                                  <p:stCondLst>
                                    <p:cond delay="500"/>
                                  </p:stCondLst>
                                  <p:childTnLst>
                                    <p:animClr clrSpc="rgb" dir="cw">
                                      <p:cBhvr override="childStyle">
                                        <p:cTn id="16" dur="250" autoRev="1" fill="remove"/>
                                        <p:tgtEl>
                                          <p:spTgt spid="6"/>
                                        </p:tgtEl>
                                        <p:attrNameLst>
                                          <p:attrName>style.color</p:attrName>
                                        </p:attrNameLst>
                                      </p:cBhvr>
                                      <p:to>
                                        <a:schemeClr val="accent2"/>
                                      </p:to>
                                    </p:animClr>
                                    <p:animClr clrSpc="rgb" dir="cw">
                                      <p:cBhvr>
                                        <p:cTn id="17" dur="250" autoRev="1" fill="remove"/>
                                        <p:tgtEl>
                                          <p:spTgt spid="6"/>
                                        </p:tgtEl>
                                        <p:attrNameLst>
                                          <p:attrName>fillcolor</p:attrName>
                                        </p:attrNameLst>
                                      </p:cBhvr>
                                      <p:to>
                                        <a:schemeClr val="accent2"/>
                                      </p:to>
                                    </p:animClr>
                                    <p:set>
                                      <p:cBhvr>
                                        <p:cTn id="18" dur="250" autoRev="1" fill="remove"/>
                                        <p:tgtEl>
                                          <p:spTgt spid="6"/>
                                        </p:tgtEl>
                                        <p:attrNameLst>
                                          <p:attrName>fill.type</p:attrName>
                                        </p:attrNameLst>
                                      </p:cBhvr>
                                      <p:to>
                                        <p:strVal val="solid"/>
                                      </p:to>
                                    </p:set>
                                    <p:set>
                                      <p:cBhvr>
                                        <p:cTn id="19" dur="250" autoRev="1" fill="remove"/>
                                        <p:tgtEl>
                                          <p:spTgt spid="6"/>
                                        </p:tgtEl>
                                        <p:attrNameLst>
                                          <p:attrName>fill.on</p:attrName>
                                        </p:attrNameLst>
                                      </p:cBhvr>
                                      <p:to>
                                        <p:strVal val="true"/>
                                      </p:to>
                                    </p:set>
                                  </p:childTnLst>
                                </p:cTn>
                              </p:par>
                              <p:par>
                                <p:cTn id="20" presetID="31" presetClass="entr" presetSubtype="0" fill="hold" nodeType="withEffect">
                                  <p:stCondLst>
                                    <p:cond delay="100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2" grpId="0" uiExpand="1" build="p" advAuto="200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C30F7-4594-0A7F-9C75-60AE8A9E8B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FBF294A-2B13-A2A3-2F30-C4051169DD00}"/>
              </a:ext>
            </a:extLst>
          </p:cNvPr>
          <p:cNvSpPr/>
          <p:nvPr/>
        </p:nvSpPr>
        <p:spPr>
          <a:xfrm>
            <a:off x="0" y="0"/>
            <a:ext cx="12192000" cy="6858000"/>
          </a:xfrm>
          <a:prstGeom prst="rect">
            <a:avLst/>
          </a:prstGeom>
          <a:solidFill>
            <a:srgbClr val="04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2BC919B4-9ADC-AB27-A3D6-77E9E8A3075E}"/>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a:extLst>
              <a:ext uri="{FF2B5EF4-FFF2-40B4-BE49-F238E27FC236}">
                <a16:creationId xmlns:a16="http://schemas.microsoft.com/office/drawing/2014/main" id="{5A39EB7E-427E-9C66-6041-71355D034911}"/>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3597167" y="2020686"/>
            <a:ext cx="4997665" cy="1198840"/>
          </a:xfrm>
          <a:prstGeom prst="rect">
            <a:avLst/>
          </a:prstGeom>
        </p:spPr>
      </p:pic>
      <p:pic>
        <p:nvPicPr>
          <p:cNvPr id="3" name="Picture 2" descr="A black and white logo&#10;&#10;Description automatically generated">
            <a:extLst>
              <a:ext uri="{FF2B5EF4-FFF2-40B4-BE49-F238E27FC236}">
                <a16:creationId xmlns:a16="http://schemas.microsoft.com/office/drawing/2014/main" id="{BE80AC7D-03BA-B889-7C4B-AF7C7E2D028A}"/>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97167" y="3490165"/>
            <a:ext cx="4997665" cy="1345173"/>
          </a:xfrm>
          <a:prstGeom prst="rect">
            <a:avLst/>
          </a:prstGeom>
        </p:spPr>
      </p:pic>
    </p:spTree>
    <p:extLst>
      <p:ext uri="{BB962C8B-B14F-4D97-AF65-F5344CB8AC3E}">
        <p14:creationId xmlns:p14="http://schemas.microsoft.com/office/powerpoint/2010/main" val="3239648588"/>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89ADB-1A4F-861F-1C34-CB646EFDF09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5128080-6F92-BC14-468F-4B3945FBA598}"/>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82097FD9-9602-28EF-E2AE-3BBE238455A9}"/>
              </a:ext>
            </a:extLst>
          </p:cNvPr>
          <p:cNvSpPr/>
          <p:nvPr/>
        </p:nvSpPr>
        <p:spPr>
          <a:xfrm>
            <a:off x="4460251" y="3793473"/>
            <a:ext cx="3271496" cy="822515"/>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pPr algn="ctr"/>
            <a:r>
              <a:rPr lang="en-GB" sz="4400" b="1" i="1" spc="60" dirty="0">
                <a:latin typeface="Calibri" panose="020F0502020204030204" pitchFamily="34" charset="0"/>
                <a:ea typeface="Calibri" panose="020F0502020204030204" pitchFamily="34" charset="0"/>
                <a:cs typeface="Calibri" panose="020F0502020204030204" pitchFamily="34" charset="0"/>
              </a:rPr>
              <a:t>QUESTION 8</a:t>
            </a:r>
            <a:endParaRPr lang="en-BE" sz="4400" b="1" i="1" spc="6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blue circle with a white question mark in it&#10;&#10;Description automatically generated">
            <a:extLst>
              <a:ext uri="{FF2B5EF4-FFF2-40B4-BE49-F238E27FC236}">
                <a16:creationId xmlns:a16="http://schemas.microsoft.com/office/drawing/2014/main" id="{D7624337-D6A7-DC63-4560-AC142554B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93" y="1640460"/>
            <a:ext cx="2153013" cy="2153013"/>
          </a:xfrm>
          <a:prstGeom prst="rect">
            <a:avLst/>
          </a:prstGeom>
        </p:spPr>
      </p:pic>
    </p:spTree>
    <p:extLst>
      <p:ext uri="{BB962C8B-B14F-4D97-AF65-F5344CB8AC3E}">
        <p14:creationId xmlns:p14="http://schemas.microsoft.com/office/powerpoint/2010/main" val="4167863782"/>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par>
                                <p:cTn id="11" presetID="27" presetClass="emph" presetSubtype="0" fill="remove" grpId="1" nodeType="withEffect">
                                  <p:stCondLst>
                                    <p:cond delay="250"/>
                                  </p:stCondLst>
                                  <p:childTnLst>
                                    <p:animClr clrSpc="rgb" dir="cw">
                                      <p:cBhvr override="childStyle">
                                        <p:cTn id="12" dur="250" autoRev="1" fill="remove"/>
                                        <p:tgtEl>
                                          <p:spTgt spid="13"/>
                                        </p:tgtEl>
                                        <p:attrNameLst>
                                          <p:attrName>style.color</p:attrName>
                                        </p:attrNameLst>
                                      </p:cBhvr>
                                      <p:to>
                                        <a:schemeClr val="accent2"/>
                                      </p:to>
                                    </p:animClr>
                                    <p:animClr clrSpc="rgb" dir="cw">
                                      <p:cBhvr>
                                        <p:cTn id="13" dur="250" autoRev="1" fill="remove"/>
                                        <p:tgtEl>
                                          <p:spTgt spid="13"/>
                                        </p:tgtEl>
                                        <p:attrNameLst>
                                          <p:attrName>fillcolor</p:attrName>
                                        </p:attrNameLst>
                                      </p:cBhvr>
                                      <p:to>
                                        <a:schemeClr val="accent2"/>
                                      </p:to>
                                    </p:animClr>
                                    <p:set>
                                      <p:cBhvr>
                                        <p:cTn id="14" dur="250" autoRev="1" fill="remove"/>
                                        <p:tgtEl>
                                          <p:spTgt spid="13"/>
                                        </p:tgtEl>
                                        <p:attrNameLst>
                                          <p:attrName>fill.type</p:attrName>
                                        </p:attrNameLst>
                                      </p:cBhvr>
                                      <p:to>
                                        <p:strVal val="solid"/>
                                      </p:to>
                                    </p:set>
                                    <p:set>
                                      <p:cBhvr>
                                        <p:cTn id="15" dur="250" autoRev="1" fill="remove"/>
                                        <p:tgtEl>
                                          <p:spTgt spid="13"/>
                                        </p:tgtEl>
                                        <p:attrNameLst>
                                          <p:attrName>fill.on</p:attrName>
                                        </p:attrNameLst>
                                      </p:cBhvr>
                                      <p:to>
                                        <p:strVal val="true"/>
                                      </p:to>
                                    </p:set>
                                  </p:childTnLst>
                                </p:cTn>
                              </p:par>
                              <p:par>
                                <p:cTn id="16" presetID="49" presetClass="entr" presetSubtype="0" decel="10000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3"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C7270-E265-3092-FA24-8F735A764BD7}"/>
            </a:ext>
          </a:extLst>
        </p:cNvPr>
        <p:cNvGrpSpPr/>
        <p:nvPr/>
      </p:nvGrpSpPr>
      <p:grpSpPr>
        <a:xfrm>
          <a:off x="0" y="0"/>
          <a:ext cx="0" cy="0"/>
          <a:chOff x="0" y="0"/>
          <a:chExt cx="0" cy="0"/>
        </a:xfrm>
      </p:grpSpPr>
      <p:pic>
        <p:nvPicPr>
          <p:cNvPr id="2" name="Picture 1" descr="A blue circle with a white question mark in it&#10;&#10;Description automatically generated">
            <a:extLst>
              <a:ext uri="{FF2B5EF4-FFF2-40B4-BE49-F238E27FC236}">
                <a16:creationId xmlns:a16="http://schemas.microsoft.com/office/drawing/2014/main" id="{2599BB4F-6C5B-6D40-609B-1A96F79B7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sp>
        <p:nvSpPr>
          <p:cNvPr id="4" name="TextBox 3">
            <a:extLst>
              <a:ext uri="{FF2B5EF4-FFF2-40B4-BE49-F238E27FC236}">
                <a16:creationId xmlns:a16="http://schemas.microsoft.com/office/drawing/2014/main" id="{DAEC7A83-ED8F-1435-89C2-705EA924234F}"/>
              </a:ext>
            </a:extLst>
          </p:cNvPr>
          <p:cNvSpPr txBox="1"/>
          <p:nvPr/>
        </p:nvSpPr>
        <p:spPr>
          <a:xfrm>
            <a:off x="1587851" y="500999"/>
            <a:ext cx="9522233"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What</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are the objectives of </a:t>
            </a:r>
            <a:r>
              <a:rPr kumimoji="0" lang="en-GB" sz="3600" b="1" i="0" u="none" strike="noStrike" kern="1200" cap="none" spc="0" normalizeH="0" noProof="0" dirty="0" smtClean="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JIT evaluation </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meetings?</a:t>
            </a:r>
            <a:endParaRPr lang="en-GB" sz="3200" dirty="0">
              <a:solidFill>
                <a:srgbClr val="156082"/>
              </a:solidFill>
              <a:latin typeface="Open Sans" pitchFamily="2" charset="0"/>
              <a:ea typeface="Open Sans" pitchFamily="2" charset="0"/>
              <a:cs typeface="Open Sans" pitchFamily="2" charset="0"/>
            </a:endParaRPr>
          </a:p>
        </p:txBody>
      </p:sp>
      <p:grpSp>
        <p:nvGrpSpPr>
          <p:cNvPr id="15" name="Group 14">
            <a:extLst>
              <a:ext uri="{FF2B5EF4-FFF2-40B4-BE49-F238E27FC236}">
                <a16:creationId xmlns:a16="http://schemas.microsoft.com/office/drawing/2014/main" id="{F03644DF-09B0-B911-748E-DA2351967F1E}"/>
              </a:ext>
            </a:extLst>
          </p:cNvPr>
          <p:cNvGrpSpPr/>
          <p:nvPr/>
        </p:nvGrpSpPr>
        <p:grpSpPr>
          <a:xfrm>
            <a:off x="635175" y="2528923"/>
            <a:ext cx="10832750" cy="743126"/>
            <a:chOff x="571675" y="2428302"/>
            <a:chExt cx="10832750" cy="743126"/>
          </a:xfrm>
        </p:grpSpPr>
        <p:grpSp>
          <p:nvGrpSpPr>
            <p:cNvPr id="12" name="Group 11">
              <a:extLst>
                <a:ext uri="{FF2B5EF4-FFF2-40B4-BE49-F238E27FC236}">
                  <a16:creationId xmlns:a16="http://schemas.microsoft.com/office/drawing/2014/main" id="{C7ABD8A6-3B66-9792-283F-D299EF24747D}"/>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CDBF7576-3073-34CD-80E1-FFC8EE658F30}"/>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5CD732E3-5D00-C794-3A70-9CE27B6767C5}"/>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B93FBA55-EE2D-B833-2FED-CE6CD50C8996}"/>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Share </a:t>
              </a:r>
              <a:r>
                <a:rPr lang="en-GB" sz="24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best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practices and lessons learned</a:t>
              </a:r>
            </a:p>
          </p:txBody>
        </p:sp>
      </p:grpSp>
      <p:grpSp>
        <p:nvGrpSpPr>
          <p:cNvPr id="9" name="Group 8">
            <a:extLst>
              <a:ext uri="{FF2B5EF4-FFF2-40B4-BE49-F238E27FC236}">
                <a16:creationId xmlns:a16="http://schemas.microsoft.com/office/drawing/2014/main" id="{8169334E-F346-82DC-6862-ADFB31BAB443}"/>
              </a:ext>
            </a:extLst>
          </p:cNvPr>
          <p:cNvGrpSpPr/>
          <p:nvPr/>
        </p:nvGrpSpPr>
        <p:grpSpPr>
          <a:xfrm>
            <a:off x="635175" y="3471716"/>
            <a:ext cx="10832750" cy="735756"/>
            <a:chOff x="571675" y="2440742"/>
            <a:chExt cx="10832750" cy="735756"/>
          </a:xfrm>
        </p:grpSpPr>
        <p:grpSp>
          <p:nvGrpSpPr>
            <p:cNvPr id="21" name="Group 20">
              <a:extLst>
                <a:ext uri="{FF2B5EF4-FFF2-40B4-BE49-F238E27FC236}">
                  <a16:creationId xmlns:a16="http://schemas.microsoft.com/office/drawing/2014/main" id="{A110A318-881D-5690-02AA-95ABD5DF8886}"/>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D1977E7D-A0B2-7B4E-6FF3-0631AF56A6CE}"/>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20F7C7FF-E1DB-F456-BAFD-2AE3CB38B931}"/>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E5A387DB-2B21-ADF0-9143-C6293BDC9F33}"/>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Collect information from JITs on how the cooperation can be further improved</a:t>
              </a:r>
            </a:p>
          </p:txBody>
        </p:sp>
      </p:grpSp>
      <p:grpSp>
        <p:nvGrpSpPr>
          <p:cNvPr id="25" name="Group 24">
            <a:extLst>
              <a:ext uri="{FF2B5EF4-FFF2-40B4-BE49-F238E27FC236}">
                <a16:creationId xmlns:a16="http://schemas.microsoft.com/office/drawing/2014/main" id="{43D1C28E-3948-A7BC-7F4B-2FC96599975A}"/>
              </a:ext>
            </a:extLst>
          </p:cNvPr>
          <p:cNvGrpSpPr/>
          <p:nvPr/>
        </p:nvGrpSpPr>
        <p:grpSpPr>
          <a:xfrm>
            <a:off x="635175" y="4406589"/>
            <a:ext cx="10832750" cy="735756"/>
            <a:chOff x="571675" y="2440742"/>
            <a:chExt cx="10832750" cy="735756"/>
          </a:xfrm>
        </p:grpSpPr>
        <p:grpSp>
          <p:nvGrpSpPr>
            <p:cNvPr id="26" name="Group 25">
              <a:extLst>
                <a:ext uri="{FF2B5EF4-FFF2-40B4-BE49-F238E27FC236}">
                  <a16:creationId xmlns:a16="http://schemas.microsoft.com/office/drawing/2014/main" id="{3F76727E-74B8-55C2-888E-F111F1C19922}"/>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A460C01D-04DC-20C1-CA1A-403A874C0FAE}"/>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4B6FBD65-420D-B281-BD6E-63BC6C0288B4}"/>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2900633F-3CBD-C5FF-59DD-2CB2823298BC}"/>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Collect findings in view of drafting JIT evaluation reports</a:t>
              </a:r>
            </a:p>
          </p:txBody>
        </p:sp>
      </p:grpSp>
      <p:grpSp>
        <p:nvGrpSpPr>
          <p:cNvPr id="30" name="Group 29">
            <a:extLst>
              <a:ext uri="{FF2B5EF4-FFF2-40B4-BE49-F238E27FC236}">
                <a16:creationId xmlns:a16="http://schemas.microsoft.com/office/drawing/2014/main" id="{C23EBD40-BD59-EC70-DA00-D5E79BEEE0C8}"/>
              </a:ext>
            </a:extLst>
          </p:cNvPr>
          <p:cNvGrpSpPr/>
          <p:nvPr/>
        </p:nvGrpSpPr>
        <p:grpSpPr>
          <a:xfrm>
            <a:off x="635175" y="5342484"/>
            <a:ext cx="11369256" cy="735756"/>
            <a:chOff x="571675" y="2440742"/>
            <a:chExt cx="11369256" cy="735756"/>
          </a:xfrm>
        </p:grpSpPr>
        <p:grpSp>
          <p:nvGrpSpPr>
            <p:cNvPr id="31" name="Group 30">
              <a:extLst>
                <a:ext uri="{FF2B5EF4-FFF2-40B4-BE49-F238E27FC236}">
                  <a16:creationId xmlns:a16="http://schemas.microsoft.com/office/drawing/2014/main" id="{8B12A003-236D-0E9A-2368-601061196421}"/>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4015416B-7539-4BF2-168B-1530C1B0486A}"/>
                  </a:ext>
                </a:extLst>
              </p:cNvPr>
              <p:cNvSpPr/>
              <p:nvPr/>
            </p:nvSpPr>
            <p:spPr>
              <a:xfrm>
                <a:off x="228950" y="2817344"/>
                <a:ext cx="685449" cy="694270"/>
              </a:xfrm>
              <a:prstGeom prst="ellipse">
                <a:avLst/>
              </a:prstGeom>
              <a:solidFill>
                <a:srgbClr val="007085"/>
              </a:solidFill>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DC38840D-2C61-96BC-E7FD-1F45C80CD41D}"/>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74E913B2-402C-3F58-DDFD-5C54622973BD}"/>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Request JITs funding</a:t>
              </a:r>
            </a:p>
          </p:txBody>
        </p:sp>
      </p:grpSp>
    </p:spTree>
    <p:extLst>
      <p:ext uri="{BB962C8B-B14F-4D97-AF65-F5344CB8AC3E}">
        <p14:creationId xmlns:p14="http://schemas.microsoft.com/office/powerpoint/2010/main" val="29121459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2500"/>
                            </p:stCondLst>
                            <p:childTnLst>
                              <p:par>
                                <p:cTn id="9" presetID="42" presetClass="entr" presetSubtype="0" fill="hold"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4000"/>
                            </p:stCondLst>
                            <p:childTnLst>
                              <p:par>
                                <p:cTn id="15" presetID="42" presetClass="entr" presetSubtype="0" fill="hold" nodeType="after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5500"/>
                            </p:stCondLst>
                            <p:childTnLst>
                              <p:par>
                                <p:cTn id="21" presetID="42" presetClass="entr" presetSubtype="0" fill="hold" nodeType="afterEffect">
                                  <p:stCondLst>
                                    <p:cond delay="10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childTnLst>
                          </p:cTn>
                        </p:par>
                        <p:par>
                          <p:cTn id="26" fill="hold">
                            <p:stCondLst>
                              <p:cond delay="7000"/>
                            </p:stCondLst>
                            <p:childTnLst>
                              <p:par>
                                <p:cTn id="27" presetID="42" presetClass="entr" presetSubtype="0" fill="hold" nodeType="afterEffect">
                                  <p:stCondLst>
                                    <p:cond delay="100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dvAuto="200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1349-3B6D-80F2-5C8E-F1952235B5A3}"/>
            </a:ext>
          </a:extLst>
        </p:cNvPr>
        <p:cNvGrpSpPr/>
        <p:nvPr/>
      </p:nvGrpSpPr>
      <p:grpSpPr>
        <a:xfrm>
          <a:off x="0" y="0"/>
          <a:ext cx="0" cy="0"/>
          <a:chOff x="0" y="0"/>
          <a:chExt cx="0" cy="0"/>
        </a:xfrm>
      </p:grpSpPr>
      <p:pic>
        <p:nvPicPr>
          <p:cNvPr id="2" name="Picture 1" descr="A blue circle with a white question mark in it&#10;&#10;Description automatically generated">
            <a:extLst>
              <a:ext uri="{FF2B5EF4-FFF2-40B4-BE49-F238E27FC236}">
                <a16:creationId xmlns:a16="http://schemas.microsoft.com/office/drawing/2014/main" id="{A00AC6BB-4276-140C-21CB-E5DA5B6F5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94" y="83551"/>
            <a:ext cx="1472746" cy="1472746"/>
          </a:xfrm>
          <a:prstGeom prst="rect">
            <a:avLst/>
          </a:prstGeom>
        </p:spPr>
      </p:pic>
      <p:grpSp>
        <p:nvGrpSpPr>
          <p:cNvPr id="15" name="Group 14">
            <a:extLst>
              <a:ext uri="{FF2B5EF4-FFF2-40B4-BE49-F238E27FC236}">
                <a16:creationId xmlns:a16="http://schemas.microsoft.com/office/drawing/2014/main" id="{4C58466B-6922-60DC-BCA6-1BC1350F4211}"/>
              </a:ext>
            </a:extLst>
          </p:cNvPr>
          <p:cNvGrpSpPr/>
          <p:nvPr/>
        </p:nvGrpSpPr>
        <p:grpSpPr>
          <a:xfrm>
            <a:off x="635175" y="2528923"/>
            <a:ext cx="10832750" cy="743126"/>
            <a:chOff x="571675" y="2428302"/>
            <a:chExt cx="10832750" cy="743126"/>
          </a:xfrm>
        </p:grpSpPr>
        <p:grpSp>
          <p:nvGrpSpPr>
            <p:cNvPr id="12" name="Group 11">
              <a:extLst>
                <a:ext uri="{FF2B5EF4-FFF2-40B4-BE49-F238E27FC236}">
                  <a16:creationId xmlns:a16="http://schemas.microsoft.com/office/drawing/2014/main" id="{99E2296A-72E1-B2C9-B1BB-545E6D088C09}"/>
                </a:ext>
              </a:extLst>
            </p:cNvPr>
            <p:cNvGrpSpPr/>
            <p:nvPr/>
          </p:nvGrpSpPr>
          <p:grpSpPr>
            <a:xfrm>
              <a:off x="571675" y="2428302"/>
              <a:ext cx="685449" cy="743126"/>
              <a:chOff x="228950" y="2768488"/>
              <a:chExt cx="685449" cy="743126"/>
            </a:xfrm>
          </p:grpSpPr>
          <p:sp>
            <p:nvSpPr>
              <p:cNvPr id="10" name="Oval 9">
                <a:extLst>
                  <a:ext uri="{FF2B5EF4-FFF2-40B4-BE49-F238E27FC236}">
                    <a16:creationId xmlns:a16="http://schemas.microsoft.com/office/drawing/2014/main" id="{70A8BF1C-988B-82C0-25D0-1B2F71C4F29B}"/>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11" name="Rectangle 10">
                <a:extLst>
                  <a:ext uri="{FF2B5EF4-FFF2-40B4-BE49-F238E27FC236}">
                    <a16:creationId xmlns:a16="http://schemas.microsoft.com/office/drawing/2014/main" id="{EF0D5381-E9A2-AFAD-0108-8CD6711B50C4}"/>
                  </a:ext>
                </a:extLst>
              </p:cNvPr>
              <p:cNvSpPr/>
              <p:nvPr/>
            </p:nvSpPr>
            <p:spPr>
              <a:xfrm>
                <a:off x="251917" y="276848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A</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D8124CBE-496B-41E5-DB1F-8582AD253F94}"/>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Share </a:t>
              </a:r>
              <a:r>
                <a:rPr lang="en-GB" sz="24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best </a:t>
              </a: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practices and lessons learned</a:t>
              </a:r>
            </a:p>
          </p:txBody>
        </p:sp>
      </p:grpSp>
      <p:grpSp>
        <p:nvGrpSpPr>
          <p:cNvPr id="9" name="Group 8">
            <a:extLst>
              <a:ext uri="{FF2B5EF4-FFF2-40B4-BE49-F238E27FC236}">
                <a16:creationId xmlns:a16="http://schemas.microsoft.com/office/drawing/2014/main" id="{0F87D6AE-B0CF-59DE-23EF-EDA3F093C495}"/>
              </a:ext>
            </a:extLst>
          </p:cNvPr>
          <p:cNvGrpSpPr/>
          <p:nvPr/>
        </p:nvGrpSpPr>
        <p:grpSpPr>
          <a:xfrm>
            <a:off x="635175" y="3471716"/>
            <a:ext cx="10832750" cy="735756"/>
            <a:chOff x="571675" y="2440742"/>
            <a:chExt cx="10832750" cy="735756"/>
          </a:xfrm>
        </p:grpSpPr>
        <p:grpSp>
          <p:nvGrpSpPr>
            <p:cNvPr id="21" name="Group 20">
              <a:extLst>
                <a:ext uri="{FF2B5EF4-FFF2-40B4-BE49-F238E27FC236}">
                  <a16:creationId xmlns:a16="http://schemas.microsoft.com/office/drawing/2014/main" id="{1ECC410F-4FC6-D55E-388A-84DCBB94E1D1}"/>
                </a:ext>
              </a:extLst>
            </p:cNvPr>
            <p:cNvGrpSpPr/>
            <p:nvPr/>
          </p:nvGrpSpPr>
          <p:grpSpPr>
            <a:xfrm>
              <a:off x="571675" y="2440742"/>
              <a:ext cx="685449" cy="735756"/>
              <a:chOff x="228950" y="2780928"/>
              <a:chExt cx="685449" cy="735756"/>
            </a:xfrm>
          </p:grpSpPr>
          <p:sp>
            <p:nvSpPr>
              <p:cNvPr id="23" name="Oval 22">
                <a:extLst>
                  <a:ext uri="{FF2B5EF4-FFF2-40B4-BE49-F238E27FC236}">
                    <a16:creationId xmlns:a16="http://schemas.microsoft.com/office/drawing/2014/main" id="{1281009D-9046-32DC-0582-A9C6347E58B2}"/>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4" name="Rectangle 23">
                <a:extLst>
                  <a:ext uri="{FF2B5EF4-FFF2-40B4-BE49-F238E27FC236}">
                    <a16:creationId xmlns:a16="http://schemas.microsoft.com/office/drawing/2014/main" id="{2CB40423-FA00-276B-AAD5-40F3B4EFB516}"/>
                  </a:ext>
                </a:extLst>
              </p:cNvPr>
              <p:cNvSpPr/>
              <p:nvPr/>
            </p:nvSpPr>
            <p:spPr>
              <a:xfrm>
                <a:off x="263640" y="2780928"/>
                <a:ext cx="615384"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B</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8A3C4CC8-34F0-1F8A-4907-7D8E61A013DF}"/>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Collect information from JITs on how the cooperation can be further improved</a:t>
              </a:r>
            </a:p>
          </p:txBody>
        </p:sp>
      </p:grpSp>
      <p:grpSp>
        <p:nvGrpSpPr>
          <p:cNvPr id="25" name="Group 24">
            <a:extLst>
              <a:ext uri="{FF2B5EF4-FFF2-40B4-BE49-F238E27FC236}">
                <a16:creationId xmlns:a16="http://schemas.microsoft.com/office/drawing/2014/main" id="{7292D644-3BF8-7849-E8E5-C2A79DDE5A6E}"/>
              </a:ext>
            </a:extLst>
          </p:cNvPr>
          <p:cNvGrpSpPr/>
          <p:nvPr/>
        </p:nvGrpSpPr>
        <p:grpSpPr>
          <a:xfrm>
            <a:off x="635175" y="4406589"/>
            <a:ext cx="10832750" cy="735756"/>
            <a:chOff x="571675" y="2440742"/>
            <a:chExt cx="10832750" cy="735756"/>
          </a:xfrm>
        </p:grpSpPr>
        <p:grpSp>
          <p:nvGrpSpPr>
            <p:cNvPr id="26" name="Group 25">
              <a:extLst>
                <a:ext uri="{FF2B5EF4-FFF2-40B4-BE49-F238E27FC236}">
                  <a16:creationId xmlns:a16="http://schemas.microsoft.com/office/drawing/2014/main" id="{B1D7D10E-1762-702F-C794-BD88792C0CFF}"/>
                </a:ext>
              </a:extLst>
            </p:cNvPr>
            <p:cNvGrpSpPr/>
            <p:nvPr/>
          </p:nvGrpSpPr>
          <p:grpSpPr>
            <a:xfrm>
              <a:off x="571675" y="2440742"/>
              <a:ext cx="685449" cy="735756"/>
              <a:chOff x="228950" y="2780928"/>
              <a:chExt cx="685449" cy="735756"/>
            </a:xfrm>
          </p:grpSpPr>
          <p:sp>
            <p:nvSpPr>
              <p:cNvPr id="28" name="Oval 27">
                <a:extLst>
                  <a:ext uri="{FF2B5EF4-FFF2-40B4-BE49-F238E27FC236}">
                    <a16:creationId xmlns:a16="http://schemas.microsoft.com/office/drawing/2014/main" id="{87BDC0E1-BFBE-BA38-2D63-86EC6B0F9D07}"/>
                  </a:ext>
                </a:extLst>
              </p:cNvPr>
              <p:cNvSpPr/>
              <p:nvPr/>
            </p:nvSpPr>
            <p:spPr>
              <a:xfrm>
                <a:off x="228950" y="2817344"/>
                <a:ext cx="685449" cy="694270"/>
              </a:xfrm>
              <a:prstGeom prst="ellipse">
                <a:avLst/>
              </a:prstGeom>
              <a:solidFill>
                <a:srgbClr val="92D050"/>
              </a:solidFill>
              <a:ln>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29" name="Rectangle 28">
                <a:extLst>
                  <a:ext uri="{FF2B5EF4-FFF2-40B4-BE49-F238E27FC236}">
                    <a16:creationId xmlns:a16="http://schemas.microsoft.com/office/drawing/2014/main" id="{C6733488-FF74-927E-076E-FD1DE081A7AB}"/>
                  </a:ext>
                </a:extLst>
              </p:cNvPr>
              <p:cNvSpPr/>
              <p:nvPr/>
            </p:nvSpPr>
            <p:spPr>
              <a:xfrm>
                <a:off x="266536" y="2780928"/>
                <a:ext cx="5737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C</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BFF076C8-92B7-8E38-1600-0C1F00E2ACDE}"/>
                </a:ext>
              </a:extLst>
            </p:cNvPr>
            <p:cNvSpPr txBox="1"/>
            <p:nvPr/>
          </p:nvSpPr>
          <p:spPr>
            <a:xfrm>
              <a:off x="1412291" y="2625811"/>
              <a:ext cx="9992134"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Collect findings in view of drafting JIT evaluation reports</a:t>
              </a:r>
            </a:p>
          </p:txBody>
        </p:sp>
      </p:grpSp>
      <p:grpSp>
        <p:nvGrpSpPr>
          <p:cNvPr id="30" name="Group 29">
            <a:extLst>
              <a:ext uri="{FF2B5EF4-FFF2-40B4-BE49-F238E27FC236}">
                <a16:creationId xmlns:a16="http://schemas.microsoft.com/office/drawing/2014/main" id="{8D5A02E0-A01F-05A9-4AA4-4635378585FB}"/>
              </a:ext>
            </a:extLst>
          </p:cNvPr>
          <p:cNvGrpSpPr/>
          <p:nvPr/>
        </p:nvGrpSpPr>
        <p:grpSpPr>
          <a:xfrm>
            <a:off x="635175" y="5342484"/>
            <a:ext cx="11369256" cy="735756"/>
            <a:chOff x="571675" y="2440742"/>
            <a:chExt cx="11369256" cy="735756"/>
          </a:xfrm>
        </p:grpSpPr>
        <p:grpSp>
          <p:nvGrpSpPr>
            <p:cNvPr id="31" name="Group 30">
              <a:extLst>
                <a:ext uri="{FF2B5EF4-FFF2-40B4-BE49-F238E27FC236}">
                  <a16:creationId xmlns:a16="http://schemas.microsoft.com/office/drawing/2014/main" id="{028DCAC5-95A5-9729-8E6E-F669CF30122F}"/>
                </a:ext>
              </a:extLst>
            </p:cNvPr>
            <p:cNvGrpSpPr/>
            <p:nvPr/>
          </p:nvGrpSpPr>
          <p:grpSpPr>
            <a:xfrm>
              <a:off x="571675" y="2440742"/>
              <a:ext cx="685449" cy="735756"/>
              <a:chOff x="228950" y="2780928"/>
              <a:chExt cx="685449" cy="735756"/>
            </a:xfrm>
          </p:grpSpPr>
          <p:sp>
            <p:nvSpPr>
              <p:cNvPr id="33" name="Oval 32">
                <a:extLst>
                  <a:ext uri="{FF2B5EF4-FFF2-40B4-BE49-F238E27FC236}">
                    <a16:creationId xmlns:a16="http://schemas.microsoft.com/office/drawing/2014/main" id="{DBB75491-4420-4EF4-6484-23C0E78F29A7}"/>
                  </a:ext>
                </a:extLst>
              </p:cNvPr>
              <p:cNvSpPr/>
              <p:nvPr/>
            </p:nvSpPr>
            <p:spPr>
              <a:xfrm>
                <a:off x="228950" y="2817344"/>
                <a:ext cx="685449" cy="694270"/>
              </a:xfrm>
              <a:prstGeom prst="ellipse">
                <a:avLst/>
              </a:prstGeom>
              <a:solidFill>
                <a:srgbClr val="D7DDE1"/>
              </a:solidFill>
              <a:ln>
                <a:solidFill>
                  <a:srgbClr val="C6D0D4"/>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80000" tIns="108000" rIns="144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800" b="0" i="1" u="none" strike="noStrike" kern="1200" cap="none" spc="60" normalizeH="0" baseline="0" noProof="0" dirty="0">
                  <a:ln>
                    <a:noFill/>
                  </a:ln>
                  <a:solidFill>
                    <a:prstClr val="white"/>
                  </a:solidFill>
                  <a:uLnTx/>
                  <a:uFillTx/>
                  <a:latin typeface="Open Sans ExtraBold" pitchFamily="2" charset="0"/>
                  <a:ea typeface="Open Sans ExtraBold" pitchFamily="2" charset="0"/>
                  <a:cs typeface="Open Sans ExtraBold" pitchFamily="2" charset="0"/>
                </a:endParaRPr>
              </a:p>
            </p:txBody>
          </p:sp>
          <p:sp>
            <p:nvSpPr>
              <p:cNvPr id="34" name="Rectangle 33">
                <a:extLst>
                  <a:ext uri="{FF2B5EF4-FFF2-40B4-BE49-F238E27FC236}">
                    <a16:creationId xmlns:a16="http://schemas.microsoft.com/office/drawing/2014/main" id="{7C09C633-E828-F22E-DAAB-EB68C5B390E8}"/>
                  </a:ext>
                </a:extLst>
              </p:cNvPr>
              <p:cNvSpPr/>
              <p:nvPr/>
            </p:nvSpPr>
            <p:spPr>
              <a:xfrm>
                <a:off x="258030" y="2780928"/>
                <a:ext cx="626605" cy="73575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08000" rIns="144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spc="60" dirty="0">
                    <a:solidFill>
                      <a:prstClr val="white"/>
                    </a:solidFill>
                    <a:latin typeface="Calibri" panose="020F0502020204030204" pitchFamily="34" charset="0"/>
                    <a:ea typeface="Calibri" panose="020F0502020204030204" pitchFamily="34" charset="0"/>
                    <a:cs typeface="Calibri" panose="020F0502020204030204" pitchFamily="34" charset="0"/>
                  </a:rPr>
                  <a:t>D</a:t>
                </a:r>
                <a:endParaRPr kumimoji="0" lang="en-BE" sz="3600" b="1" u="none" strike="noStrike" kern="1200" cap="none" spc="60" normalizeH="0" baseline="0" noProof="0" dirty="0">
                  <a:ln>
                    <a:noFill/>
                  </a:ln>
                  <a:solidFill>
                    <a:prstClr val="white"/>
                  </a:solidFill>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3FD7F866-DADA-6D60-BDFF-05FAD1680223}"/>
                </a:ext>
              </a:extLst>
            </p:cNvPr>
            <p:cNvSpPr txBox="1"/>
            <p:nvPr/>
          </p:nvSpPr>
          <p:spPr>
            <a:xfrm>
              <a:off x="1412291" y="2625811"/>
              <a:ext cx="10528640" cy="461665"/>
            </a:xfrm>
            <a:prstGeom prst="rect">
              <a:avLst/>
            </a:prstGeom>
            <a:noFill/>
          </p:spPr>
          <p:txBody>
            <a:bodyPr wrap="square" rtlCol="0" anchor="ctr" anchorCtr="0">
              <a:spAutoFit/>
            </a:bodyPr>
            <a:lstStyle/>
            <a:p>
              <a:pPr lvl="0">
                <a:buClr>
                  <a:srgbClr val="E97132">
                    <a:lumMod val="75000"/>
                  </a:srgbClr>
                </a:buClr>
                <a:buSzPct val="150000"/>
              </a:pPr>
              <a:r>
                <a:rPr lang="en-GB" sz="2400" dirty="0">
                  <a:solidFill>
                    <a:srgbClr val="156082"/>
                  </a:solidFill>
                  <a:latin typeface="Calibri" panose="020F0502020204030204" pitchFamily="34" charset="0"/>
                  <a:ea typeface="Calibri" panose="020F0502020204030204" pitchFamily="34" charset="0"/>
                  <a:cs typeface="Calibri" panose="020F0502020204030204" pitchFamily="34" charset="0"/>
                </a:rPr>
                <a:t>Request JITs funding</a:t>
              </a:r>
            </a:p>
          </p:txBody>
        </p:sp>
      </p:grpSp>
      <p:sp>
        <p:nvSpPr>
          <p:cNvPr id="3" name="TextBox 2">
            <a:extLst>
              <a:ext uri="{FF2B5EF4-FFF2-40B4-BE49-F238E27FC236}">
                <a16:creationId xmlns:a16="http://schemas.microsoft.com/office/drawing/2014/main" id="{793B254C-B347-D4BA-0098-57B56E5940A1}"/>
              </a:ext>
            </a:extLst>
          </p:cNvPr>
          <p:cNvSpPr txBox="1"/>
          <p:nvPr/>
        </p:nvSpPr>
        <p:spPr>
          <a:xfrm>
            <a:off x="1587851" y="500999"/>
            <a:ext cx="9522233"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r>
              <a:rPr kumimoji="0" lang="en-GB" sz="36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What</a:t>
            </a:r>
            <a:r>
              <a:rPr kumimoji="0" lang="en-GB" sz="36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are the objectives of evaluation meetings?</a:t>
            </a:r>
            <a:endParaRPr lang="en-GB" sz="3200" dirty="0">
              <a:solidFill>
                <a:srgbClr val="156082"/>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0785489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dvAuto="200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7BA59-9CD1-55B3-E34B-85AD8FAAE48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C521369-49E8-C74F-AE25-DB763AC3D0F9}"/>
              </a:ext>
            </a:extLst>
          </p:cNvPr>
          <p:cNvSpPr txBox="1"/>
          <p:nvPr/>
        </p:nvSpPr>
        <p:spPr>
          <a:xfrm>
            <a:off x="593774" y="1511598"/>
            <a:ext cx="6602553" cy="3539430"/>
          </a:xfrm>
          <a:prstGeom prst="rect">
            <a:avLst/>
          </a:prstGeom>
          <a:noFill/>
        </p:spPr>
        <p:txBody>
          <a:bodyPr wrap="square" rtlCol="0">
            <a:spAutoFit/>
          </a:bodyPr>
          <a:lstStyle/>
          <a:p>
            <a:pPr marL="342900" lvl="0" indent="-342900">
              <a:buClr>
                <a:srgbClr val="E97132">
                  <a:lumMod val="75000"/>
                </a:srgbClr>
              </a:buClr>
              <a:buSzPct val="150000"/>
              <a:buFont typeface="Open Sans SemiBold" pitchFamily="2" charset="0"/>
              <a:buChar char="›"/>
              <a:defRP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JIT applied for Eurojust financial support on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10 occasions </a:t>
            </a:r>
          </a:p>
          <a:p>
            <a:pPr marL="342900" lvl="0" indent="-342900">
              <a:buClr>
                <a:srgbClr val="E97132">
                  <a:lumMod val="75000"/>
                </a:srgbClr>
              </a:buClr>
              <a:buSzPct val="150000"/>
              <a:buFont typeface="Open Sans SemiBold" pitchFamily="2" charset="0"/>
              <a:buChar char="›"/>
              <a:defRPr/>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Clr>
                <a:srgbClr val="E97132">
                  <a:lumMod val="75000"/>
                </a:srgbClr>
              </a:buClr>
              <a:buSzPct val="150000"/>
              <a:buFont typeface="Open Sans SemiBold" pitchFamily="2" charset="0"/>
              <a:buChar char="›"/>
              <a:defRPr/>
            </a:pP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Grants</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awarded to the JIT used to assist with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travel and accommodation for JIT members</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pay for interpretation costs during meetings, and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translate</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the evidence exchanged</a:t>
            </a:r>
          </a:p>
        </p:txBody>
      </p:sp>
      <p:pic>
        <p:nvPicPr>
          <p:cNvPr id="4" name="Picture 3">
            <a:extLst>
              <a:ext uri="{FF2B5EF4-FFF2-40B4-BE49-F238E27FC236}">
                <a16:creationId xmlns:a16="http://schemas.microsoft.com/office/drawing/2014/main" id="{F49101AC-F9C5-D1D3-5192-DCF2E862A6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43380" y="1410935"/>
            <a:ext cx="4367619" cy="2311301"/>
          </a:xfrm>
          <a:prstGeom prst="rect">
            <a:avLst/>
          </a:prstGeom>
        </p:spPr>
      </p:pic>
      <p:sp>
        <p:nvSpPr>
          <p:cNvPr id="9" name="Rectangle 8">
            <a:extLst>
              <a:ext uri="{FF2B5EF4-FFF2-40B4-BE49-F238E27FC236}">
                <a16:creationId xmlns:a16="http://schemas.microsoft.com/office/drawing/2014/main" id="{B316AE82-07E7-13EE-3636-D6FAF0AC21A4}"/>
              </a:ext>
            </a:extLst>
          </p:cNvPr>
          <p:cNvSpPr/>
          <p:nvPr/>
        </p:nvSpPr>
        <p:spPr>
          <a:xfrm>
            <a:off x="315311" y="309204"/>
            <a:ext cx="4455474"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FINANCIAL ASSISTANCE</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logo with a globe and text&#10;&#10;Description automatically generated">
            <a:extLst>
              <a:ext uri="{FF2B5EF4-FFF2-40B4-BE49-F238E27FC236}">
                <a16:creationId xmlns:a16="http://schemas.microsoft.com/office/drawing/2014/main" id="{D9DE2135-8A00-E5A9-FC7E-42F3830376C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992080">
            <a:off x="8257698" y="3138993"/>
            <a:ext cx="3137565" cy="3137565"/>
          </a:xfrm>
          <a:prstGeom prst="rect">
            <a:avLst/>
          </a:prstGeom>
        </p:spPr>
      </p:pic>
    </p:spTree>
    <p:extLst>
      <p:ext uri="{BB962C8B-B14F-4D97-AF65-F5344CB8AC3E}">
        <p14:creationId xmlns:p14="http://schemas.microsoft.com/office/powerpoint/2010/main" val="34807509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9"/>
                                        </p:tgtEl>
                                        <p:attrNameLst>
                                          <p:attrName>style.color</p:attrName>
                                        </p:attrNameLst>
                                      </p:cBhvr>
                                      <p:to>
                                        <a:schemeClr val="accent2"/>
                                      </p:to>
                                    </p:animClr>
                                    <p:animClr clrSpc="rgb" dir="cw">
                                      <p:cBhvr>
                                        <p:cTn id="10" dur="250" autoRev="1" fill="remove"/>
                                        <p:tgtEl>
                                          <p:spTgt spid="9"/>
                                        </p:tgtEl>
                                        <p:attrNameLst>
                                          <p:attrName>fillcolor</p:attrName>
                                        </p:attrNameLst>
                                      </p:cBhvr>
                                      <p:to>
                                        <a:schemeClr val="accent2"/>
                                      </p:to>
                                    </p:animClr>
                                    <p:set>
                                      <p:cBhvr>
                                        <p:cTn id="11" dur="250" autoRev="1" fill="remove"/>
                                        <p:tgtEl>
                                          <p:spTgt spid="9"/>
                                        </p:tgtEl>
                                        <p:attrNameLst>
                                          <p:attrName>fill.type</p:attrName>
                                        </p:attrNameLst>
                                      </p:cBhvr>
                                      <p:to>
                                        <p:strVal val="solid"/>
                                      </p:to>
                                    </p:set>
                                    <p:set>
                                      <p:cBhvr>
                                        <p:cTn id="12" dur="250" autoRev="1" fill="remove"/>
                                        <p:tgtEl>
                                          <p:spTgt spid="9"/>
                                        </p:tgtEl>
                                        <p:attrNameLst>
                                          <p:attrName>fill.on</p:attrName>
                                        </p:attrNameLst>
                                      </p:cBhvr>
                                      <p:to>
                                        <p:strVal val="true"/>
                                      </p:to>
                                    </p:set>
                                  </p:childTnLst>
                                </p:cTn>
                              </p:par>
                              <p:par>
                                <p:cTn id="13" presetID="37" presetClass="entr" presetSubtype="0" fill="hold"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anim calcmode="lin" valueType="num">
                                      <p:cBhvr>
                                        <p:cTn id="16" dur="750" fill="hold"/>
                                        <p:tgtEl>
                                          <p:spTgt spid="4"/>
                                        </p:tgtEl>
                                        <p:attrNameLst>
                                          <p:attrName>ppt_x</p:attrName>
                                        </p:attrNameLst>
                                      </p:cBhvr>
                                      <p:tavLst>
                                        <p:tav tm="0">
                                          <p:val>
                                            <p:strVal val="#ppt_x"/>
                                          </p:val>
                                        </p:tav>
                                        <p:tav tm="100000">
                                          <p:val>
                                            <p:strVal val="#ppt_x"/>
                                          </p:val>
                                        </p:tav>
                                      </p:tavLst>
                                    </p:anim>
                                    <p:anim calcmode="lin" valueType="num">
                                      <p:cBhvr>
                                        <p:cTn id="17" dur="675" decel="100000" fill="hold"/>
                                        <p:tgtEl>
                                          <p:spTgt spid="4"/>
                                        </p:tgtEl>
                                        <p:attrNameLst>
                                          <p:attrName>ppt_y</p:attrName>
                                        </p:attrNameLst>
                                      </p:cBhvr>
                                      <p:tavLst>
                                        <p:tav tm="0">
                                          <p:val>
                                            <p:strVal val="#ppt_y+1"/>
                                          </p:val>
                                        </p:tav>
                                        <p:tav tm="100000">
                                          <p:val>
                                            <p:strVal val="#ppt_y-.03"/>
                                          </p:val>
                                        </p:tav>
                                      </p:tavLst>
                                    </p:anim>
                                    <p:anim calcmode="lin" valueType="num">
                                      <p:cBhvr>
                                        <p:cTn id="18"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par>
                                <p:cTn id="19" presetID="49" presetClass="entr" presetSubtype="0" decel="100000" fill="hold" nodeType="withEffect">
                                  <p:stCondLst>
                                    <p:cond delay="125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 calcmode="lin" valueType="num">
                                      <p:cBhvr>
                                        <p:cTn id="23" dur="500" fill="hold"/>
                                        <p:tgtEl>
                                          <p:spTgt spid="3"/>
                                        </p:tgtEl>
                                        <p:attrNameLst>
                                          <p:attrName>style.rotation</p:attrName>
                                        </p:attrNameLst>
                                      </p:cBhvr>
                                      <p:tavLst>
                                        <p:tav tm="0">
                                          <p:val>
                                            <p:fltVal val="360"/>
                                          </p:val>
                                        </p:tav>
                                        <p:tav tm="100000">
                                          <p:val>
                                            <p:fltVal val="0"/>
                                          </p:val>
                                        </p:tav>
                                      </p:tavLst>
                                    </p:anim>
                                    <p:animEffect transition="in" filter="fade">
                                      <p:cBhvr>
                                        <p:cTn id="24" dur="500"/>
                                        <p:tgtEl>
                                          <p:spTgt spid="3"/>
                                        </p:tgtEl>
                                      </p:cBhvr>
                                    </p:animEffect>
                                  </p:childTnLst>
                                </p:cTn>
                              </p:par>
                            </p:childTnLst>
                          </p:cTn>
                        </p:par>
                        <p:par>
                          <p:cTn id="25" fill="hold">
                            <p:stCondLst>
                              <p:cond delay="1750"/>
                            </p:stCondLst>
                            <p:childTnLst>
                              <p:par>
                                <p:cTn id="26" presetID="22" presetClass="entr" presetSubtype="8" fill="hold" grpId="0" nodeType="afterEffect">
                                  <p:stCondLst>
                                    <p:cond delay="100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left)">
                                      <p:cBhvr>
                                        <p:cTn id="28" dur="500"/>
                                        <p:tgtEl>
                                          <p:spTgt spid="10">
                                            <p:txEl>
                                              <p:pRg st="0" end="0"/>
                                            </p:txEl>
                                          </p:spTgt>
                                        </p:tgtEl>
                                      </p:cBhvr>
                                    </p:animEffect>
                                  </p:childTnLst>
                                </p:cTn>
                              </p:par>
                            </p:childTnLst>
                          </p:cTn>
                        </p:par>
                        <p:par>
                          <p:cTn id="29" fill="hold">
                            <p:stCondLst>
                              <p:cond delay="3250"/>
                            </p:stCondLst>
                            <p:childTnLst>
                              <p:par>
                                <p:cTn id="30" presetID="22" presetClass="entr" presetSubtype="8" fill="hold" grpId="0" nodeType="afterEffect">
                                  <p:stCondLst>
                                    <p:cond delay="100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wipe(left)">
                                      <p:cBhvr>
                                        <p:cTn id="3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dvAuto="2000"/>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16CC2-125F-2F45-E9AB-D8F3CAAC869B}"/>
            </a:ext>
          </a:extLst>
        </p:cNvPr>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0" y="0"/>
            <a:ext cx="12180721" cy="6858000"/>
          </a:xfrm>
          <a:prstGeom prst="rect">
            <a:avLst/>
          </a:prstGeom>
        </p:spPr>
      </p:pic>
      <p:sp>
        <p:nvSpPr>
          <p:cNvPr id="7" name="Rectangle 6">
            <a:extLst>
              <a:ext uri="{FF2B5EF4-FFF2-40B4-BE49-F238E27FC236}">
                <a16:creationId xmlns:a16="http://schemas.microsoft.com/office/drawing/2014/main" id="{C0FBC05D-0C91-40BC-6C7F-31D259166D5E}"/>
              </a:ext>
            </a:extLst>
          </p:cNvPr>
          <p:cNvSpPr/>
          <p:nvPr/>
        </p:nvSpPr>
        <p:spPr>
          <a:xfrm>
            <a:off x="-22559" y="0"/>
            <a:ext cx="12192000" cy="685800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050"/>
          </a:p>
        </p:txBody>
      </p:sp>
      <p:sp>
        <p:nvSpPr>
          <p:cNvPr id="8" name="Rectangle 7">
            <a:extLst>
              <a:ext uri="{FF2B5EF4-FFF2-40B4-BE49-F238E27FC236}">
                <a16:creationId xmlns:a16="http://schemas.microsoft.com/office/drawing/2014/main" id="{6D6AEF7B-2AD7-66E6-14FF-AA9CA9A5DC2E}"/>
              </a:ext>
            </a:extLst>
          </p:cNvPr>
          <p:cNvSpPr/>
          <p:nvPr/>
        </p:nvSpPr>
        <p:spPr>
          <a:xfrm>
            <a:off x="315311" y="309204"/>
            <a:ext cx="4171806" cy="637849"/>
          </a:xfrm>
          <a:prstGeom prst="rect">
            <a:avLst/>
          </a:prstGeom>
          <a:solidFill>
            <a:srgbClr val="156082"/>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REVIEWING THE CASE</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A139FA63-51C8-FD97-B0BE-D1B5AFFAE0D5}"/>
              </a:ext>
            </a:extLst>
          </p:cNvPr>
          <p:cNvSpPr/>
          <p:nvPr/>
        </p:nvSpPr>
        <p:spPr>
          <a:xfrm>
            <a:off x="485480" y="876642"/>
            <a:ext cx="2567411"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THE INVESTIGATIONS</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2" name="Table 11">
            <a:extLst>
              <a:ext uri="{FF2B5EF4-FFF2-40B4-BE49-F238E27FC236}">
                <a16:creationId xmlns:a16="http://schemas.microsoft.com/office/drawing/2014/main" id="{792647BF-2141-308D-C6FA-D583545198FC}"/>
              </a:ext>
            </a:extLst>
          </p:cNvPr>
          <p:cNvGraphicFramePr>
            <a:graphicFrameLocks noGrp="1"/>
          </p:cNvGraphicFramePr>
          <p:nvPr>
            <p:extLst>
              <p:ext uri="{D42A27DB-BD31-4B8C-83A1-F6EECF244321}">
                <p14:modId xmlns:p14="http://schemas.microsoft.com/office/powerpoint/2010/main" val="3718103203"/>
              </p:ext>
            </p:extLst>
          </p:nvPr>
        </p:nvGraphicFramePr>
        <p:xfrm>
          <a:off x="2907323" y="1370297"/>
          <a:ext cx="6604001" cy="4634160"/>
        </p:xfrm>
        <a:graphic>
          <a:graphicData uri="http://schemas.openxmlformats.org/drawingml/2006/table">
            <a:tbl>
              <a:tblPr firstRow="1" bandRow="1">
                <a:tableStyleId>{5C22544A-7EE6-4342-B048-85BDC9FD1C3A}</a:tableStyleId>
              </a:tblPr>
              <a:tblGrid>
                <a:gridCol w="1518161">
                  <a:extLst>
                    <a:ext uri="{9D8B030D-6E8A-4147-A177-3AD203B41FA5}">
                      <a16:colId xmlns:a16="http://schemas.microsoft.com/office/drawing/2014/main" val="342265143"/>
                    </a:ext>
                  </a:extLst>
                </a:gridCol>
                <a:gridCol w="2542920">
                  <a:extLst>
                    <a:ext uri="{9D8B030D-6E8A-4147-A177-3AD203B41FA5}">
                      <a16:colId xmlns:a16="http://schemas.microsoft.com/office/drawing/2014/main" val="349087833"/>
                    </a:ext>
                  </a:extLst>
                </a:gridCol>
                <a:gridCol w="2542920">
                  <a:extLst>
                    <a:ext uri="{9D8B030D-6E8A-4147-A177-3AD203B41FA5}">
                      <a16:colId xmlns:a16="http://schemas.microsoft.com/office/drawing/2014/main" val="4238478841"/>
                    </a:ext>
                  </a:extLst>
                </a:gridCol>
              </a:tblGrid>
              <a:tr h="370840">
                <a:tc>
                  <a:txBody>
                    <a:bodyPr/>
                    <a:lstStyle/>
                    <a:p>
                      <a:endParaRPr lang="en-BE" sz="1800" dirty="0">
                        <a:latin typeface="Calibri" panose="020F0502020204030204" pitchFamily="34" charset="0"/>
                        <a:ea typeface="Calibri" panose="020F0502020204030204" pitchFamily="34" charset="0"/>
                        <a:cs typeface="Calibri" panose="020F0502020204030204" pitchFamily="34" charset="0"/>
                      </a:endParaRPr>
                    </a:p>
                  </a:txBody>
                  <a:tcPr anchor="ctr">
                    <a:noFill/>
                  </a:tcPr>
                </a:tc>
                <a:tc>
                  <a:txBody>
                    <a:bodyPr/>
                    <a:lstStyle/>
                    <a:p>
                      <a:pPr algn="ctr"/>
                      <a:r>
                        <a:rPr lang="en-GB" sz="1800" dirty="0">
                          <a:latin typeface="Calibri" panose="020F0502020204030204" pitchFamily="34" charset="0"/>
                          <a:ea typeface="Calibri" panose="020F0502020204030204" pitchFamily="34" charset="0"/>
                          <a:cs typeface="Calibri" panose="020F0502020204030204" pitchFamily="34" charset="0"/>
                        </a:rPr>
                        <a:t>Finnish investigation</a:t>
                      </a:r>
                    </a:p>
                    <a:p>
                      <a:pPr algn="ctr"/>
                      <a:r>
                        <a:rPr lang="en-GB" sz="1400" i="1" dirty="0">
                          <a:latin typeface="Calibri" panose="020F0502020204030204" pitchFamily="34" charset="0"/>
                          <a:ea typeface="Calibri" panose="020F0502020204030204" pitchFamily="34" charset="0"/>
                          <a:cs typeface="Calibri" panose="020F0502020204030204" pitchFamily="34" charset="0"/>
                        </a:rPr>
                        <a:t>STATUS: </a:t>
                      </a:r>
                      <a:r>
                        <a:rPr lang="en-GB" sz="1400" i="1" dirty="0">
                          <a:solidFill>
                            <a:srgbClr val="92D050"/>
                          </a:solidFill>
                          <a:latin typeface="Calibri" panose="020F0502020204030204" pitchFamily="34" charset="0"/>
                          <a:ea typeface="Calibri" panose="020F0502020204030204" pitchFamily="34" charset="0"/>
                          <a:cs typeface="Calibri" panose="020F0502020204030204" pitchFamily="34" charset="0"/>
                        </a:rPr>
                        <a:t>ACTIVE</a:t>
                      </a:r>
                      <a:endParaRPr lang="en-BE" sz="1400" i="1" dirty="0">
                        <a:solidFill>
                          <a:srgbClr val="92D05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GB" sz="1800" dirty="0">
                          <a:latin typeface="Calibri" panose="020F0502020204030204" pitchFamily="34" charset="0"/>
                          <a:ea typeface="Calibri" panose="020F0502020204030204" pitchFamily="34" charset="0"/>
                          <a:cs typeface="Calibri" panose="020F0502020204030204" pitchFamily="34" charset="0"/>
                        </a:rPr>
                        <a:t>French investigation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alibri" panose="020F0502020204030204" pitchFamily="34" charset="0"/>
                          <a:ea typeface="Calibri" panose="020F0502020204030204" pitchFamily="34" charset="0"/>
                          <a:cs typeface="Calibri" panose="020F0502020204030204" pitchFamily="34" charset="0"/>
                        </a:rPr>
                        <a:t>STATUS: </a:t>
                      </a:r>
                      <a:r>
                        <a:rPr lang="en-GB" sz="1400" i="1" dirty="0">
                          <a:solidFill>
                            <a:srgbClr val="92D050"/>
                          </a:solidFill>
                          <a:latin typeface="Calibri" panose="020F0502020204030204" pitchFamily="34" charset="0"/>
                          <a:ea typeface="Calibri" panose="020F0502020204030204" pitchFamily="34" charset="0"/>
                          <a:cs typeface="Calibri" panose="020F0502020204030204" pitchFamily="34" charset="0"/>
                        </a:rPr>
                        <a:t>ACTIVE</a:t>
                      </a:r>
                      <a:endParaRPr lang="en-BE" sz="1400" i="1" dirty="0">
                        <a:solidFill>
                          <a:srgbClr val="92D050"/>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8893463"/>
                  </a:ext>
                </a:extLst>
              </a:tr>
              <a:tr h="864000">
                <a:tc>
                  <a:txBody>
                    <a:bodyPr/>
                    <a:lstStyle/>
                    <a:p>
                      <a:r>
                        <a:rPr lang="en-GB" sz="1600" b="1" i="1" dirty="0">
                          <a:solidFill>
                            <a:srgbClr val="156082"/>
                          </a:solidFill>
                          <a:latin typeface="Calibri" panose="020F0502020204030204" pitchFamily="34" charset="0"/>
                          <a:ea typeface="Calibri" panose="020F0502020204030204" pitchFamily="34" charset="0"/>
                          <a:cs typeface="Calibri" panose="020F0502020204030204" pitchFamily="34" charset="0"/>
                        </a:rPr>
                        <a:t>Website /</a:t>
                      </a:r>
                    </a:p>
                    <a:p>
                      <a:r>
                        <a:rPr lang="en-GB" sz="1600" b="1" i="1" dirty="0">
                          <a:solidFill>
                            <a:srgbClr val="156082"/>
                          </a:solidFill>
                          <a:latin typeface="Calibri" panose="020F0502020204030204" pitchFamily="34" charset="0"/>
                          <a:ea typeface="Calibri" panose="020F0502020204030204" pitchFamily="34" charset="0"/>
                          <a:cs typeface="Calibri" panose="020F0502020204030204" pitchFamily="34" charset="0"/>
                        </a:rPr>
                        <a:t>Activity</a:t>
                      </a:r>
                      <a:endParaRPr lang="en-BE" sz="1600" b="1" i="1"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800" b="1" i="1" u="sng" dirty="0">
                          <a:solidFill>
                            <a:srgbClr val="156082"/>
                          </a:solidFill>
                          <a:latin typeface="Calibri" panose="020F0502020204030204" pitchFamily="34" charset="0"/>
                          <a:ea typeface="Calibri" panose="020F0502020204030204" pitchFamily="34" charset="0"/>
                          <a:cs typeface="Calibri" panose="020F0502020204030204" pitchFamily="34" charset="0"/>
                        </a:rPr>
                        <a:t>BetterInvestments.com</a:t>
                      </a:r>
                    </a:p>
                    <a:p>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Share</a:t>
                      </a:r>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 investments</a:t>
                      </a:r>
                      <a:endParaRPr lang="en-BE" sz="1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800" b="1" i="1" u="sng" dirty="0">
                          <a:solidFill>
                            <a:srgbClr val="156082"/>
                          </a:solidFill>
                          <a:latin typeface="Calibri" panose="020F0502020204030204" pitchFamily="34" charset="0"/>
                          <a:ea typeface="Calibri" panose="020F0502020204030204" pitchFamily="34" charset="0"/>
                          <a:cs typeface="Calibri" panose="020F0502020204030204" pitchFamily="34" charset="0"/>
                        </a:rPr>
                        <a:t>SecureInvestments.com</a:t>
                      </a:r>
                    </a:p>
                    <a:p>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Crypto</a:t>
                      </a:r>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 investments</a:t>
                      </a:r>
                      <a:endParaRPr lang="en-BE" sz="1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95079364"/>
                  </a:ext>
                </a:extLst>
              </a:tr>
              <a:tr h="864000">
                <a:tc>
                  <a:txBody>
                    <a:bodyPr/>
                    <a:lstStyle/>
                    <a:p>
                      <a:r>
                        <a:rPr lang="en-GB" sz="1600" b="1" i="1" dirty="0">
                          <a:solidFill>
                            <a:srgbClr val="156082"/>
                          </a:solidFill>
                          <a:latin typeface="Calibri" panose="020F0502020204030204" pitchFamily="34" charset="0"/>
                          <a:ea typeface="Calibri" panose="020F0502020204030204" pitchFamily="34" charset="0"/>
                          <a:cs typeface="Calibri" panose="020F0502020204030204" pitchFamily="34" charset="0"/>
                        </a:rPr>
                        <a:t>Location</a:t>
                      </a:r>
                      <a:endParaRPr lang="en-BE" sz="1600" b="1" i="1"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Registered: </a:t>
                      </a:r>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Florida</a:t>
                      </a:r>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 USA</a:t>
                      </a:r>
                    </a:p>
                    <a:p>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Hosted: </a:t>
                      </a:r>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Netherlands</a:t>
                      </a:r>
                      <a:endParaRPr lang="en-BE" sz="1800" b="1"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Ukraine</a:t>
                      </a:r>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a:t>
                      </a:r>
                      <a:endParaRPr lang="en-BE" sz="1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28519409"/>
                  </a:ext>
                </a:extLst>
              </a:tr>
              <a:tr h="864000">
                <a:tc>
                  <a:txBody>
                    <a:bodyPr/>
                    <a:lstStyle/>
                    <a:p>
                      <a:r>
                        <a:rPr lang="en-GB" sz="1600" b="1" i="1" dirty="0">
                          <a:solidFill>
                            <a:srgbClr val="156082"/>
                          </a:solidFill>
                          <a:latin typeface="Calibri" panose="020F0502020204030204" pitchFamily="34" charset="0"/>
                          <a:ea typeface="Calibri" panose="020F0502020204030204" pitchFamily="34" charset="0"/>
                          <a:cs typeface="Calibri" panose="020F0502020204030204" pitchFamily="34" charset="0"/>
                        </a:rPr>
                        <a:t>Money Trail</a:t>
                      </a:r>
                      <a:endParaRPr lang="en-BE" sz="1600" b="1" i="1"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Dedicated accounts in</a:t>
                      </a:r>
                    </a:p>
                    <a:p>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Finland</a:t>
                      </a:r>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Sweden</a:t>
                      </a:r>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France </a:t>
                      </a:r>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and </a:t>
                      </a:r>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the UK</a:t>
                      </a:r>
                      <a:endParaRPr lang="en-BE" sz="1800" b="1"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Europol identified </a:t>
                      </a:r>
                      <a:r>
                        <a:rPr lang="en-GB" sz="1800" b="1" dirty="0">
                          <a:solidFill>
                            <a:srgbClr val="156082"/>
                          </a:solidFill>
                          <a:latin typeface="Calibri" panose="020F0502020204030204" pitchFamily="34" charset="0"/>
                          <a:ea typeface="Calibri" panose="020F0502020204030204" pitchFamily="34" charset="0"/>
                          <a:cs typeface="Calibri" panose="020F0502020204030204" pitchFamily="34" charset="0"/>
                        </a:rPr>
                        <a:t>links with a Ukrainian account</a:t>
                      </a:r>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1800" baseline="0" dirty="0">
                          <a:solidFill>
                            <a:srgbClr val="FF0000"/>
                          </a:solidFill>
                          <a:latin typeface="Calibri" panose="020F0502020204030204" pitchFamily="34" charset="0"/>
                          <a:ea typeface="Calibri" panose="020F0502020204030204" pitchFamily="34" charset="0"/>
                          <a:cs typeface="Calibri" panose="020F0502020204030204" pitchFamily="34" charset="0"/>
                        </a:rPr>
                        <a:t>French police investigating the </a:t>
                      </a:r>
                      <a:r>
                        <a:rPr lang="en-GB" sz="1800" b="1" baseline="0" dirty="0">
                          <a:solidFill>
                            <a:srgbClr val="FF0000"/>
                          </a:solidFill>
                          <a:latin typeface="Calibri" panose="020F0502020204030204" pitchFamily="34" charset="0"/>
                          <a:ea typeface="Calibri" panose="020F0502020204030204" pitchFamily="34" charset="0"/>
                          <a:cs typeface="Calibri" panose="020F0502020204030204" pitchFamily="34" charset="0"/>
                        </a:rPr>
                        <a:t>same Finnish account</a:t>
                      </a:r>
                      <a:endParaRPr lang="en-BE" sz="1800" b="1" baseline="0" dirty="0">
                        <a:solidFill>
                          <a:srgbClr val="FF000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91499037"/>
                  </a:ext>
                </a:extLst>
              </a:tr>
              <a:tr h="864000">
                <a:tc>
                  <a:txBody>
                    <a:bodyPr/>
                    <a:lstStyle/>
                    <a:p>
                      <a:r>
                        <a:rPr lang="en-GB" sz="1600" b="1" i="1" dirty="0">
                          <a:solidFill>
                            <a:srgbClr val="156082"/>
                          </a:solidFill>
                          <a:latin typeface="Calibri" panose="020F0502020204030204" pitchFamily="34" charset="0"/>
                          <a:ea typeface="Calibri" panose="020F0502020204030204" pitchFamily="34" charset="0"/>
                          <a:cs typeface="Calibri" panose="020F0502020204030204" pitchFamily="34" charset="0"/>
                        </a:rPr>
                        <a:t>Losses</a:t>
                      </a:r>
                      <a:endParaRPr lang="en-BE" sz="1600" b="1" i="1"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3 million EUR</a:t>
                      </a:r>
                      <a:endParaRPr lang="en-BE" sz="1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1800" dirty="0">
                          <a:solidFill>
                            <a:srgbClr val="156082"/>
                          </a:solidFill>
                          <a:latin typeface="Calibri" panose="020F0502020204030204" pitchFamily="34" charset="0"/>
                          <a:ea typeface="Calibri" panose="020F0502020204030204" pitchFamily="34" charset="0"/>
                          <a:cs typeface="Calibri" panose="020F0502020204030204" pitchFamily="34" charset="0"/>
                        </a:rPr>
                        <a:t>5 million EUR</a:t>
                      </a:r>
                      <a:endParaRPr lang="en-BE" sz="1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17296114"/>
                  </a:ext>
                </a:extLst>
              </a:tr>
            </a:tbl>
          </a:graphicData>
        </a:graphic>
      </p:graphicFrame>
    </p:spTree>
    <p:extLst>
      <p:ext uri="{BB962C8B-B14F-4D97-AF65-F5344CB8AC3E}">
        <p14:creationId xmlns:p14="http://schemas.microsoft.com/office/powerpoint/2010/main" val="48446080"/>
      </p:ext>
    </p:extLst>
  </p:cSld>
  <p:clrMapOvr>
    <a:masterClrMapping/>
  </p:clrMapOvr>
  <p:transition spd="slow">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59185-2F7E-6B15-8EA7-1D8B91B051C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2984DD4-556B-D8D6-967E-B29DE3EB27C1}"/>
              </a:ext>
            </a:extLst>
          </p:cNvPr>
          <p:cNvSpPr/>
          <p:nvPr/>
        </p:nvSpPr>
        <p:spPr>
          <a:xfrm>
            <a:off x="5191537" y="683760"/>
            <a:ext cx="1808467"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RESULTS</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97A4ABC5-22F5-C4E1-2FDC-8900B051D769}"/>
              </a:ext>
            </a:extLst>
          </p:cNvPr>
          <p:cNvSpPr/>
          <p:nvPr/>
        </p:nvSpPr>
        <p:spPr>
          <a:xfrm>
            <a:off x="301752" y="2039112"/>
            <a:ext cx="3721607" cy="3355848"/>
          </a:xfrm>
          <a:prstGeom prst="roundRect">
            <a:avLst>
              <a:gd name="adj" fmla="val 3279"/>
            </a:avLst>
          </a:prstGeom>
          <a:solidFill>
            <a:srgbClr val="CFD7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extBox 2">
            <a:extLst>
              <a:ext uri="{FF2B5EF4-FFF2-40B4-BE49-F238E27FC236}">
                <a16:creationId xmlns:a16="http://schemas.microsoft.com/office/drawing/2014/main" id="{F934181E-0F68-E643-A994-4D65F3AF1833}"/>
              </a:ext>
            </a:extLst>
          </p:cNvPr>
          <p:cNvSpPr txBox="1"/>
          <p:nvPr/>
        </p:nvSpPr>
        <p:spPr>
          <a:xfrm>
            <a:off x="297611" y="3970302"/>
            <a:ext cx="3721606" cy="830997"/>
          </a:xfrm>
          <a:prstGeom prst="rect">
            <a:avLst/>
          </a:prstGeom>
          <a:noFill/>
        </p:spPr>
        <p:txBody>
          <a:bodyPr wrap="square" rtlCol="0">
            <a:spAutoFit/>
          </a:bodyPr>
          <a:lstStyle/>
          <a:p>
            <a:pPr lvl="0" algn="ctr">
              <a:buClr>
                <a:srgbClr val="E97132">
                  <a:lumMod val="75000"/>
                </a:srgbClr>
              </a:buClr>
              <a:buSzPct val="150000"/>
              <a:defRP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Criminal activity</a:t>
            </a:r>
          </a:p>
          <a:p>
            <a:pPr lvl="0" algn="ctr">
              <a:buClr>
                <a:srgbClr val="E97132">
                  <a:lumMod val="75000"/>
                </a:srgbClr>
              </a:buClr>
              <a:buSzPct val="150000"/>
              <a:defRP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interrupted</a:t>
            </a:r>
          </a:p>
        </p:txBody>
      </p:sp>
      <p:pic>
        <p:nvPicPr>
          <p:cNvPr id="7" name="Picture 6" descr="A computer monitor with a skull on it&#10;&#10;Description automatically generated">
            <a:extLst>
              <a:ext uri="{FF2B5EF4-FFF2-40B4-BE49-F238E27FC236}">
                <a16:creationId xmlns:a16="http://schemas.microsoft.com/office/drawing/2014/main" id="{458C1A21-EF52-7025-04D5-6A2AB7155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82" y="1678329"/>
            <a:ext cx="2744063" cy="2287806"/>
          </a:xfrm>
          <a:prstGeom prst="rect">
            <a:avLst/>
          </a:prstGeom>
        </p:spPr>
      </p:pic>
      <p:sp>
        <p:nvSpPr>
          <p:cNvPr id="8" name="Rectangle: Rounded Corners 7">
            <a:extLst>
              <a:ext uri="{FF2B5EF4-FFF2-40B4-BE49-F238E27FC236}">
                <a16:creationId xmlns:a16="http://schemas.microsoft.com/office/drawing/2014/main" id="{9802D969-FDC8-E2A8-190E-3A8D592796C1}"/>
              </a:ext>
            </a:extLst>
          </p:cNvPr>
          <p:cNvSpPr/>
          <p:nvPr/>
        </p:nvSpPr>
        <p:spPr>
          <a:xfrm>
            <a:off x="4239109" y="2039112"/>
            <a:ext cx="3721607" cy="3355848"/>
          </a:xfrm>
          <a:prstGeom prst="roundRect">
            <a:avLst>
              <a:gd name="adj" fmla="val 3279"/>
            </a:avLst>
          </a:prstGeom>
          <a:solidFill>
            <a:srgbClr val="CFD7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AC57A255-A7CB-66F4-6434-FD2EE5F9F25B}"/>
              </a:ext>
            </a:extLst>
          </p:cNvPr>
          <p:cNvSpPr txBox="1"/>
          <p:nvPr/>
        </p:nvSpPr>
        <p:spPr>
          <a:xfrm>
            <a:off x="4234968" y="3970302"/>
            <a:ext cx="3721606" cy="1200329"/>
          </a:xfrm>
          <a:prstGeom prst="rect">
            <a:avLst/>
          </a:prstGeom>
          <a:noFill/>
        </p:spPr>
        <p:txBody>
          <a:bodyPr wrap="square" rtlCol="0">
            <a:spAutoFit/>
          </a:bodyPr>
          <a:lstStyle/>
          <a:p>
            <a:pPr lvl="0" algn="ctr">
              <a:buClr>
                <a:srgbClr val="E97132">
                  <a:lumMod val="75000"/>
                </a:srgbClr>
              </a:buClr>
              <a:buSzPct val="150000"/>
              <a:defRP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Large number of suspects convicted or shortly going to trial</a:t>
            </a:r>
          </a:p>
        </p:txBody>
      </p:sp>
      <p:pic>
        <p:nvPicPr>
          <p:cNvPr id="12" name="Picture 11">
            <a:extLst>
              <a:ext uri="{FF2B5EF4-FFF2-40B4-BE49-F238E27FC236}">
                <a16:creationId xmlns:a16="http://schemas.microsoft.com/office/drawing/2014/main" id="{A34D785E-3463-959D-A668-F9B9D84E03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04734" y="1605177"/>
            <a:ext cx="2744063" cy="2131548"/>
          </a:xfrm>
          <a:prstGeom prst="rect">
            <a:avLst/>
          </a:prstGeom>
        </p:spPr>
      </p:pic>
      <p:sp>
        <p:nvSpPr>
          <p:cNvPr id="13" name="Rectangle: Rounded Corners 12">
            <a:extLst>
              <a:ext uri="{FF2B5EF4-FFF2-40B4-BE49-F238E27FC236}">
                <a16:creationId xmlns:a16="http://schemas.microsoft.com/office/drawing/2014/main" id="{7039DBEB-3F36-E60B-7182-006FD7813A6E}"/>
              </a:ext>
            </a:extLst>
          </p:cNvPr>
          <p:cNvSpPr/>
          <p:nvPr/>
        </p:nvSpPr>
        <p:spPr>
          <a:xfrm>
            <a:off x="8168641" y="2039112"/>
            <a:ext cx="3721607" cy="3355848"/>
          </a:xfrm>
          <a:prstGeom prst="roundRect">
            <a:avLst>
              <a:gd name="adj" fmla="val 3279"/>
            </a:avLst>
          </a:prstGeom>
          <a:solidFill>
            <a:srgbClr val="CFD7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extBox 13">
            <a:extLst>
              <a:ext uri="{FF2B5EF4-FFF2-40B4-BE49-F238E27FC236}">
                <a16:creationId xmlns:a16="http://schemas.microsoft.com/office/drawing/2014/main" id="{42B9D0F5-A867-DC0B-C4AD-252012414EE2}"/>
              </a:ext>
            </a:extLst>
          </p:cNvPr>
          <p:cNvSpPr txBox="1"/>
          <p:nvPr/>
        </p:nvSpPr>
        <p:spPr>
          <a:xfrm>
            <a:off x="8164500" y="3970302"/>
            <a:ext cx="3721606" cy="1200329"/>
          </a:xfrm>
          <a:prstGeom prst="rect">
            <a:avLst/>
          </a:prstGeom>
          <a:noFill/>
        </p:spPr>
        <p:txBody>
          <a:bodyPr wrap="square" rtlCol="0">
            <a:spAutoFit/>
          </a:bodyPr>
          <a:lstStyle/>
          <a:p>
            <a:pPr lvl="0" algn="ctr">
              <a:buClr>
                <a:srgbClr val="E97132">
                  <a:lumMod val="75000"/>
                </a:srgbClr>
              </a:buClr>
              <a:buSzPct val="150000"/>
              <a:defRPr/>
            </a:pPr>
            <a:r>
              <a:rPr lang="en-GB" sz="2400" b="1" dirty="0">
                <a:solidFill>
                  <a:srgbClr val="156082"/>
                </a:solidFill>
                <a:latin typeface="Calibri" panose="020F0502020204030204" pitchFamily="34" charset="0"/>
                <a:ea typeface="Calibri" panose="020F0502020204030204" pitchFamily="34" charset="0"/>
                <a:cs typeface="Calibri" panose="020F0502020204030204" pitchFamily="34" charset="0"/>
              </a:rPr>
              <a:t>A considerable amount of money seized and forfeited or returned to the victims</a:t>
            </a:r>
          </a:p>
        </p:txBody>
      </p:sp>
      <p:pic>
        <p:nvPicPr>
          <p:cNvPr id="15" name="Picture 14">
            <a:extLst>
              <a:ext uri="{FF2B5EF4-FFF2-40B4-BE49-F238E27FC236}">
                <a16:creationId xmlns:a16="http://schemas.microsoft.com/office/drawing/2014/main" id="{7AA5C5E0-8D0F-2C8B-B26A-55464B7DBF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53271" y="1582966"/>
            <a:ext cx="2744063" cy="2131548"/>
          </a:xfrm>
          <a:prstGeom prst="rect">
            <a:avLst/>
          </a:prstGeom>
        </p:spPr>
      </p:pic>
    </p:spTree>
    <p:extLst>
      <p:ext uri="{BB962C8B-B14F-4D97-AF65-F5344CB8AC3E}">
        <p14:creationId xmlns:p14="http://schemas.microsoft.com/office/powerpoint/2010/main" val="40053424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9"/>
                                        </p:tgtEl>
                                        <p:attrNameLst>
                                          <p:attrName>style.color</p:attrName>
                                        </p:attrNameLst>
                                      </p:cBhvr>
                                      <p:to>
                                        <a:schemeClr val="accent2"/>
                                      </p:to>
                                    </p:animClr>
                                    <p:animClr clrSpc="rgb" dir="cw">
                                      <p:cBhvr>
                                        <p:cTn id="10" dur="250" autoRev="1" fill="remove"/>
                                        <p:tgtEl>
                                          <p:spTgt spid="9"/>
                                        </p:tgtEl>
                                        <p:attrNameLst>
                                          <p:attrName>fillcolor</p:attrName>
                                        </p:attrNameLst>
                                      </p:cBhvr>
                                      <p:to>
                                        <a:schemeClr val="accent2"/>
                                      </p:to>
                                    </p:animClr>
                                    <p:set>
                                      <p:cBhvr>
                                        <p:cTn id="11" dur="250" autoRev="1" fill="remove"/>
                                        <p:tgtEl>
                                          <p:spTgt spid="9"/>
                                        </p:tgtEl>
                                        <p:attrNameLst>
                                          <p:attrName>fill.type</p:attrName>
                                        </p:attrNameLst>
                                      </p:cBhvr>
                                      <p:to>
                                        <p:strVal val="solid"/>
                                      </p:to>
                                    </p:set>
                                    <p:set>
                                      <p:cBhvr>
                                        <p:cTn id="12" dur="250" autoRev="1" fill="remove"/>
                                        <p:tgtEl>
                                          <p:spTgt spid="9"/>
                                        </p:tgtEl>
                                        <p:attrNameLst>
                                          <p:attrName>fill.on</p:attrName>
                                        </p:attrNameLst>
                                      </p:cBhvr>
                                      <p:to>
                                        <p:strVal val="true"/>
                                      </p:to>
                                    </p:set>
                                  </p:childTnLst>
                                </p:cTn>
                              </p:par>
                            </p:childTnLst>
                          </p:cTn>
                        </p:par>
                        <p:par>
                          <p:cTn id="13" fill="hold">
                            <p:stCondLst>
                              <p:cond delay="750"/>
                            </p:stCondLst>
                            <p:childTnLst>
                              <p:par>
                                <p:cTn id="14" presetID="37"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900" decel="100000" fill="hold"/>
                                        <p:tgtEl>
                                          <p:spTgt spid="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0" presetID="47" presetClass="entr" presetSubtype="0" fill="hold" nodeType="with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22" presetClass="entr" presetSubtype="8" fill="hold" grpId="0" nodeType="withEffect">
                                  <p:stCondLst>
                                    <p:cond delay="100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par>
                                <p:cTn id="28" presetID="22" presetClass="entr" presetSubtype="8" fill="hold" grpId="0" nodeType="withEffect">
                                  <p:stCondLst>
                                    <p:cond delay="100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par>
                          <p:cTn id="31" fill="hold">
                            <p:stCondLst>
                              <p:cond delay="2250"/>
                            </p:stCondLst>
                            <p:childTnLst>
                              <p:par>
                                <p:cTn id="32" presetID="37"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900" decel="100000" fill="hold"/>
                                        <p:tgtEl>
                                          <p:spTgt spid="8"/>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8" presetID="47" presetClass="entr" presetSubtype="0" fill="hold" nodeType="withEffect">
                                  <p:stCondLst>
                                    <p:cond delay="5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cTn>
                              </p:par>
                              <p:par>
                                <p:cTn id="43" presetID="22" presetClass="entr" presetSubtype="8" fill="hold" grpId="0" nodeType="withEffect">
                                  <p:stCondLst>
                                    <p:cond delay="100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wipe(left)">
                                      <p:cBhvr>
                                        <p:cTn id="45" dur="500"/>
                                        <p:tgtEl>
                                          <p:spTgt spid="11">
                                            <p:txEl>
                                              <p:pRg st="0" end="0"/>
                                            </p:txEl>
                                          </p:spTgt>
                                        </p:tgtEl>
                                      </p:cBhvr>
                                    </p:animEffect>
                                  </p:childTnLst>
                                </p:cTn>
                              </p:par>
                            </p:childTnLst>
                          </p:cTn>
                        </p:par>
                        <p:par>
                          <p:cTn id="46" fill="hold">
                            <p:stCondLst>
                              <p:cond delay="3750"/>
                            </p:stCondLst>
                            <p:childTnLst>
                              <p:par>
                                <p:cTn id="47" presetID="37"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900" decel="100000" fill="hold"/>
                                        <p:tgtEl>
                                          <p:spTgt spid="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53" presetID="47" presetClass="entr" presetSubtype="0" fill="hold" nodeType="withEffect">
                                  <p:stCondLst>
                                    <p:cond delay="50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anim calcmode="lin" valueType="num">
                                      <p:cBhvr>
                                        <p:cTn id="56" dur="500" fill="hold"/>
                                        <p:tgtEl>
                                          <p:spTgt spid="15"/>
                                        </p:tgtEl>
                                        <p:attrNameLst>
                                          <p:attrName>ppt_x</p:attrName>
                                        </p:attrNameLst>
                                      </p:cBhvr>
                                      <p:tavLst>
                                        <p:tav tm="0">
                                          <p:val>
                                            <p:strVal val="#ppt_x"/>
                                          </p:val>
                                        </p:tav>
                                        <p:tav tm="100000">
                                          <p:val>
                                            <p:strVal val="#ppt_x"/>
                                          </p:val>
                                        </p:tav>
                                      </p:tavLst>
                                    </p:anim>
                                    <p:anim calcmode="lin" valueType="num">
                                      <p:cBhvr>
                                        <p:cTn id="57" dur="500" fill="hold"/>
                                        <p:tgtEl>
                                          <p:spTgt spid="15"/>
                                        </p:tgtEl>
                                        <p:attrNameLst>
                                          <p:attrName>ppt_y</p:attrName>
                                        </p:attrNameLst>
                                      </p:cBhvr>
                                      <p:tavLst>
                                        <p:tav tm="0">
                                          <p:val>
                                            <p:strVal val="#ppt_y-.1"/>
                                          </p:val>
                                        </p:tav>
                                        <p:tav tm="100000">
                                          <p:val>
                                            <p:strVal val="#ppt_y"/>
                                          </p:val>
                                        </p:tav>
                                      </p:tavLst>
                                    </p:anim>
                                  </p:childTnLst>
                                </p:cTn>
                              </p:par>
                              <p:par>
                                <p:cTn id="58" presetID="22" presetClass="entr" presetSubtype="8" fill="hold" grpId="0" nodeType="withEffect">
                                  <p:stCondLst>
                                    <p:cond delay="100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wipe(left)">
                                      <p:cBhvr>
                                        <p:cTn id="6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5" grpId="0" animBg="1"/>
      <p:bldP spid="3" grpId="0" uiExpand="1" build="p" advAuto="2000"/>
      <p:bldP spid="8" grpId="0" animBg="1"/>
      <p:bldP spid="11" grpId="0" uiExpand="1" build="p" advAuto="2000"/>
      <p:bldP spid="13" grpId="0" animBg="1"/>
      <p:bldP spid="14" grpId="0" uiExpand="1" build="p" advAuto="200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88C99-CC29-2B1D-9C40-B0606DB2D1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0DED81-DD71-066A-5674-97156C080B7D}"/>
              </a:ext>
            </a:extLst>
          </p:cNvPr>
          <p:cNvSpPr/>
          <p:nvPr/>
        </p:nvSpPr>
        <p:spPr>
          <a:xfrm>
            <a:off x="0" y="0"/>
            <a:ext cx="12192000" cy="6858000"/>
          </a:xfrm>
          <a:prstGeom prst="rect">
            <a:avLst/>
          </a:prstGeom>
          <a:solidFill>
            <a:srgbClr val="04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9D812A5F-2ED6-02F6-1CC5-E091C3F91531}"/>
              </a:ext>
            </a:extLst>
          </p:cNvPr>
          <p:cNvSpPr/>
          <p:nvPr/>
        </p:nvSpPr>
        <p:spPr>
          <a:xfrm>
            <a:off x="-1" y="0"/>
            <a:ext cx="12192000" cy="685800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a:extLst>
              <a:ext uri="{FF2B5EF4-FFF2-40B4-BE49-F238E27FC236}">
                <a16:creationId xmlns:a16="http://schemas.microsoft.com/office/drawing/2014/main" id="{66316ABE-F7EB-A8C5-1C95-1B11D3791299}"/>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3597167" y="2020686"/>
            <a:ext cx="4997665" cy="1198840"/>
          </a:xfrm>
          <a:prstGeom prst="rect">
            <a:avLst/>
          </a:prstGeom>
        </p:spPr>
      </p:pic>
      <p:pic>
        <p:nvPicPr>
          <p:cNvPr id="3" name="Picture 2" descr="A black and white logo&#10;&#10;Description automatically generated">
            <a:extLst>
              <a:ext uri="{FF2B5EF4-FFF2-40B4-BE49-F238E27FC236}">
                <a16:creationId xmlns:a16="http://schemas.microsoft.com/office/drawing/2014/main" id="{656BD1F7-B435-F202-BC7A-9A91120E5C71}"/>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97167" y="3490165"/>
            <a:ext cx="4997665" cy="1345173"/>
          </a:xfrm>
          <a:prstGeom prst="rect">
            <a:avLst/>
          </a:prstGeom>
        </p:spPr>
      </p:pic>
    </p:spTree>
    <p:extLst>
      <p:ext uri="{BB962C8B-B14F-4D97-AF65-F5344CB8AC3E}">
        <p14:creationId xmlns:p14="http://schemas.microsoft.com/office/powerpoint/2010/main" val="3613823106"/>
      </p:ext>
    </p:extLst>
  </p:cSld>
  <p:clrMapOvr>
    <a:masterClrMapping/>
  </p:clrMapOvr>
  <p:transition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xit" presetSubtype="12" fill="hold" grpId="0" nodeType="withEffect">
                                  <p:stCondLst>
                                    <p:cond delay="0"/>
                                  </p:stCondLst>
                                  <p:childTnLst>
                                    <p:animEffect transition="out" filter="strips(down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F5810-825F-60DF-D7A4-BEF4A9DC576C}"/>
            </a:ext>
          </a:extLst>
        </p:cNvPr>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id="{E1A28FEC-9CE6-4005-32AB-FFF25C340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83D2C5B4-5A4C-0DBF-3EF8-D4BDA3AC7E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7167" y="1736348"/>
            <a:ext cx="4997665" cy="1256079"/>
          </a:xfrm>
          <a:prstGeom prst="rect">
            <a:avLst/>
          </a:prstGeom>
        </p:spPr>
      </p:pic>
      <p:pic>
        <p:nvPicPr>
          <p:cNvPr id="3" name="Picture 2" descr="A black background with blue and white text&#10;&#10;Description automatically generated">
            <a:extLst>
              <a:ext uri="{FF2B5EF4-FFF2-40B4-BE49-F238E27FC236}">
                <a16:creationId xmlns:a16="http://schemas.microsoft.com/office/drawing/2014/main" id="{D8A4EA5C-74B5-3EF3-3E88-6A54759BA2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97166" y="3580040"/>
            <a:ext cx="4997665" cy="1345173"/>
          </a:xfrm>
          <a:prstGeom prst="rect">
            <a:avLst/>
          </a:prstGeom>
        </p:spPr>
      </p:pic>
    </p:spTree>
    <p:extLst>
      <p:ext uri="{BB962C8B-B14F-4D97-AF65-F5344CB8AC3E}">
        <p14:creationId xmlns:p14="http://schemas.microsoft.com/office/powerpoint/2010/main" val="2353495122"/>
      </p:ext>
    </p:extLst>
  </p:cSld>
  <p:clrMapOvr>
    <a:masterClrMapping/>
  </p:clrMapOvr>
  <p:transition spd="slow" advClick="0" advTm="2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nodeType="withEffect">
                                  <p:stCondLst>
                                    <p:cond delay="75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E467B-8065-DF21-860E-7EE2399B888F}"/>
            </a:ext>
          </a:extLst>
        </p:cNvPr>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0722" cy="6858000"/>
          </a:xfrm>
          <a:prstGeom prst="rect">
            <a:avLst/>
          </a:prstGeom>
        </p:spPr>
      </p:pic>
      <p:sp>
        <p:nvSpPr>
          <p:cNvPr id="9" name="Rectangle 8">
            <a:extLst>
              <a:ext uri="{FF2B5EF4-FFF2-40B4-BE49-F238E27FC236}">
                <a16:creationId xmlns:a16="http://schemas.microsoft.com/office/drawing/2014/main" id="{12DF295C-79E9-C88B-F766-7ECB642BAC2D}"/>
              </a:ext>
            </a:extLst>
          </p:cNvPr>
          <p:cNvSpPr/>
          <p:nvPr/>
        </p:nvSpPr>
        <p:spPr>
          <a:xfrm>
            <a:off x="0" y="0"/>
            <a:ext cx="12192000" cy="685800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050"/>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l="20417" t="11111" r="20000" b="14629"/>
          <a:stretch/>
        </p:blipFill>
        <p:spPr>
          <a:xfrm>
            <a:off x="2836672" y="1363148"/>
            <a:ext cx="6737445" cy="4723279"/>
          </a:xfrm>
          <a:prstGeom prst="rect">
            <a:avLst/>
          </a:prstGeom>
        </p:spPr>
      </p:pic>
      <p:sp>
        <p:nvSpPr>
          <p:cNvPr id="8" name="Rectangle 7">
            <a:extLst>
              <a:ext uri="{FF2B5EF4-FFF2-40B4-BE49-F238E27FC236}">
                <a16:creationId xmlns:a16="http://schemas.microsoft.com/office/drawing/2014/main" id="{C6A7BF49-B279-A826-4685-45789F401E41}"/>
              </a:ext>
            </a:extLst>
          </p:cNvPr>
          <p:cNvSpPr/>
          <p:nvPr/>
        </p:nvSpPr>
        <p:spPr>
          <a:xfrm>
            <a:off x="315311" y="309204"/>
            <a:ext cx="4171806"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REVIEWING THE CASE</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F46115F-D4CC-36A3-CEBC-4A70A3A673B3}"/>
              </a:ext>
            </a:extLst>
          </p:cNvPr>
          <p:cNvSpPr/>
          <p:nvPr/>
        </p:nvSpPr>
        <p:spPr>
          <a:xfrm>
            <a:off x="485480" y="876642"/>
            <a:ext cx="2252838" cy="416831"/>
          </a:xfrm>
          <a:prstGeom prst="rect">
            <a:avLst/>
          </a:prstGeom>
          <a:solidFill>
            <a:srgbClr val="C04F15"/>
          </a:solidFill>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54000" rIns="72000" bIns="54000" rtlCol="0" anchor="ctr">
            <a:spAutoFit/>
          </a:bodyPr>
          <a:lstStyle/>
          <a:p>
            <a:r>
              <a:rPr lang="en-GB" sz="2000" b="1" i="1" spc="60" dirty="0">
                <a:latin typeface="Calibri" panose="020F0502020204030204" pitchFamily="34" charset="0"/>
                <a:ea typeface="Calibri" panose="020F0502020204030204" pitchFamily="34" charset="0"/>
                <a:cs typeface="Calibri" panose="020F0502020204030204" pitchFamily="34" charset="0"/>
              </a:rPr>
              <a:t>THE MONEY TRAIL</a:t>
            </a:r>
            <a:endParaRPr lang="en-BE" sz="2000" b="1" i="1" spc="6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01988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8"/>
                                        </p:tgtEl>
                                        <p:attrNameLst>
                                          <p:attrName>style.color</p:attrName>
                                        </p:attrNameLst>
                                      </p:cBhvr>
                                      <p:to>
                                        <a:schemeClr val="accent2"/>
                                      </p:to>
                                    </p:animClr>
                                    <p:animClr clrSpc="rgb" dir="cw">
                                      <p:cBhvr>
                                        <p:cTn id="10" dur="250" autoRev="1" fill="remove"/>
                                        <p:tgtEl>
                                          <p:spTgt spid="8"/>
                                        </p:tgtEl>
                                        <p:attrNameLst>
                                          <p:attrName>fillcolor</p:attrName>
                                        </p:attrNameLst>
                                      </p:cBhvr>
                                      <p:to>
                                        <a:schemeClr val="accent2"/>
                                      </p:to>
                                    </p:animClr>
                                    <p:set>
                                      <p:cBhvr>
                                        <p:cTn id="11" dur="250" autoRev="1" fill="remove"/>
                                        <p:tgtEl>
                                          <p:spTgt spid="8"/>
                                        </p:tgtEl>
                                        <p:attrNameLst>
                                          <p:attrName>fill.type</p:attrName>
                                        </p:attrNameLst>
                                      </p:cBhvr>
                                      <p:to>
                                        <p:strVal val="solid"/>
                                      </p:to>
                                    </p:set>
                                    <p:set>
                                      <p:cBhvr>
                                        <p:cTn id="12" dur="250" autoRev="1" fill="remove"/>
                                        <p:tgtEl>
                                          <p:spTgt spid="8"/>
                                        </p:tgtEl>
                                        <p:attrNameLst>
                                          <p:attrName>fill.on</p:attrName>
                                        </p:attrNameLst>
                                      </p:cBhvr>
                                      <p:to>
                                        <p:strVal val="true"/>
                                      </p:to>
                                    </p:set>
                                  </p:childTnLst>
                                </p:cTn>
                              </p:par>
                              <p:par>
                                <p:cTn id="13" presetID="18" presetClass="entr" presetSubtype="12"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par>
                                <p:cTn id="16" presetID="27" presetClass="emph" presetSubtype="0" fill="remove" grpId="1" nodeType="withEffect">
                                  <p:stCondLst>
                                    <p:cond delay="500"/>
                                  </p:stCondLst>
                                  <p:childTnLst>
                                    <p:animClr clrSpc="rgb" dir="cw">
                                      <p:cBhvr override="childStyle">
                                        <p:cTn id="17" dur="250" autoRev="1" fill="remove"/>
                                        <p:tgtEl>
                                          <p:spTgt spid="11"/>
                                        </p:tgtEl>
                                        <p:attrNameLst>
                                          <p:attrName>style.color</p:attrName>
                                        </p:attrNameLst>
                                      </p:cBhvr>
                                      <p:to>
                                        <a:schemeClr val="accent2"/>
                                      </p:to>
                                    </p:animClr>
                                    <p:animClr clrSpc="rgb" dir="cw">
                                      <p:cBhvr>
                                        <p:cTn id="18" dur="250" autoRev="1" fill="remove"/>
                                        <p:tgtEl>
                                          <p:spTgt spid="11"/>
                                        </p:tgtEl>
                                        <p:attrNameLst>
                                          <p:attrName>fillcolor</p:attrName>
                                        </p:attrNameLst>
                                      </p:cBhvr>
                                      <p:to>
                                        <a:schemeClr val="accent2"/>
                                      </p:to>
                                    </p:animClr>
                                    <p:set>
                                      <p:cBhvr>
                                        <p:cTn id="19" dur="250" autoRev="1" fill="remove"/>
                                        <p:tgtEl>
                                          <p:spTgt spid="11"/>
                                        </p:tgtEl>
                                        <p:attrNameLst>
                                          <p:attrName>fill.type</p:attrName>
                                        </p:attrNameLst>
                                      </p:cBhvr>
                                      <p:to>
                                        <p:strVal val="solid"/>
                                      </p:to>
                                    </p:set>
                                    <p:set>
                                      <p:cBhvr>
                                        <p:cTn id="20" dur="250" autoRev="1" fill="remove"/>
                                        <p:tgtEl>
                                          <p:spTgt spid="11"/>
                                        </p:tgtEl>
                                        <p:attrNameLst>
                                          <p:attrName>fill.on</p:attrName>
                                        </p:attrNameLst>
                                      </p:cBhvr>
                                      <p:to>
                                        <p:strVal val="true"/>
                                      </p:to>
                                    </p:set>
                                  </p:childTnLst>
                                </p:cTn>
                              </p:par>
                              <p:par>
                                <p:cTn id="21" presetID="18" presetClass="entr" presetSubtype="12"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8"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65EDA-B4DA-3C93-50BA-E07597FCFD13}"/>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55E1A8D-113F-47A8-797D-20C070172A74}"/>
              </a:ext>
            </a:extLst>
          </p:cNvPr>
          <p:cNvSpPr txBox="1"/>
          <p:nvPr/>
        </p:nvSpPr>
        <p:spPr>
          <a:xfrm>
            <a:off x="3977055" y="1904790"/>
            <a:ext cx="4457700" cy="310854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E97132">
                  <a:lumMod val="75000"/>
                </a:srgbClr>
              </a:buClr>
              <a:buSzPct val="150000"/>
              <a:buFont typeface="Open Sans SemiBold" pitchFamily="2" charset="0"/>
              <a:buChar char="›"/>
              <a:tabLst/>
              <a:defRPr/>
            </a:pPr>
            <a:r>
              <a:rPr kumimoji="0" lang="en-GB" sz="2800" b="1" i="0" u="none" strike="noStrike" kern="1200" cap="none" spc="0" normalizeH="0" baseline="0" noProof="0" dirty="0" smtClean="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Multi-national</a:t>
            </a:r>
            <a:r>
              <a:rPr lang="en-GB" sz="2800" dirty="0" smtClean="0">
                <a:solidFill>
                  <a:srgbClr val="156082"/>
                </a:solidFill>
                <a:latin typeface="Calibri" panose="020F0502020204030204" pitchFamily="34" charset="0"/>
                <a:ea typeface="Calibri" panose="020F0502020204030204" pitchFamily="34" charset="0"/>
                <a:cs typeface="Calibri" panose="020F0502020204030204" pitchFamily="34" charset="0"/>
              </a:rPr>
              <a:t> </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dimension</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E97132">
                  <a:lumMod val="75000"/>
                </a:srgbClr>
              </a:buClr>
              <a:buSzPct val="150000"/>
              <a:buFont typeface="Open Sans SemiBold" pitchFamily="2" charset="0"/>
              <a:buChar char="›"/>
              <a:tabLst/>
              <a:defRPr/>
            </a:pPr>
            <a:r>
              <a:rPr kumimoji="0" lang="en-GB" sz="2800" b="0"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Criminality</a:t>
            </a:r>
            <a:r>
              <a:rPr kumimoji="0" lang="en-GB" sz="2800" b="0"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likely </a:t>
            </a:r>
            <a:r>
              <a:rPr kumimoji="0" lang="en-GB" sz="2800" b="1"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ongoing</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endParaRPr kumimoji="0" lang="en-GB" sz="2800" b="0" i="0" u="none" strike="noStrike" kern="1200" cap="none" spc="0" normalizeH="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E97132">
                  <a:lumMod val="75000"/>
                </a:srgbClr>
              </a:buClr>
              <a:buSzPct val="150000"/>
              <a:buFont typeface="Open Sans SemiBold" pitchFamily="2" charset="0"/>
              <a:buChar char="›"/>
              <a:tabLst/>
              <a:defRPr/>
            </a:pPr>
            <a:r>
              <a:rPr lang="en-GB" sz="2800" b="1" baseline="0" dirty="0">
                <a:solidFill>
                  <a:srgbClr val="156082"/>
                </a:solidFill>
                <a:latin typeface="Calibri" panose="020F0502020204030204" pitchFamily="34" charset="0"/>
                <a:ea typeface="Calibri" panose="020F0502020204030204" pitchFamily="34" charset="0"/>
                <a:cs typeface="Calibri" panose="020F0502020204030204" pitchFamily="34" charset="0"/>
              </a:rPr>
              <a:t>Complexity</a:t>
            </a: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 of the case</a:t>
            </a:r>
          </a:p>
          <a:p>
            <a:pPr marR="0" lvl="0" algn="l" defTabSz="914400" rtl="0" eaLnBrk="1" fontAlgn="auto" latinLnBrk="0" hangingPunct="1">
              <a:lnSpc>
                <a:spcPct val="100000"/>
              </a:lnSpc>
              <a:spcBef>
                <a:spcPts val="0"/>
              </a:spcBef>
              <a:spcAft>
                <a:spcPts val="0"/>
              </a:spcAft>
              <a:buClr>
                <a:srgbClr val="E97132">
                  <a:lumMod val="75000"/>
                </a:srgbClr>
              </a:buClr>
              <a:buSzPct val="150000"/>
              <a:tabLst/>
              <a:defRPr/>
            </a:pPr>
            <a:endPar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E97132">
                  <a:lumMod val="75000"/>
                </a:srgbClr>
              </a:buClr>
              <a:buSzPct val="150000"/>
              <a:buFont typeface="Open Sans SemiBold" pitchFamily="2" charset="0"/>
              <a:buChar char="›"/>
              <a:tabLst/>
              <a:defRPr/>
            </a:pPr>
            <a:r>
              <a:rPr lang="en-GB" sz="2800" dirty="0">
                <a:solidFill>
                  <a:srgbClr val="156082"/>
                </a:solidFill>
                <a:latin typeface="Calibri" panose="020F0502020204030204" pitchFamily="34" charset="0"/>
                <a:ea typeface="Calibri" panose="020F0502020204030204" pitchFamily="34" charset="0"/>
                <a:cs typeface="Calibri" panose="020F0502020204030204" pitchFamily="34" charset="0"/>
              </a:rPr>
              <a:t>High number of </a:t>
            </a:r>
            <a:r>
              <a:rPr lang="en-GB" sz="2800" b="1" dirty="0">
                <a:solidFill>
                  <a:srgbClr val="156082"/>
                </a:solidFill>
                <a:latin typeface="Calibri" panose="020F0502020204030204" pitchFamily="34" charset="0"/>
                <a:ea typeface="Calibri" panose="020F0502020204030204" pitchFamily="34" charset="0"/>
                <a:cs typeface="Calibri" panose="020F0502020204030204" pitchFamily="34" charset="0"/>
              </a:rPr>
              <a:t>victims</a:t>
            </a:r>
            <a:endParaRPr kumimoji="0" lang="en-GB" sz="2800" b="1" i="0"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E89C23B-E463-1F3C-6B09-BC76C65B86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3313" y="2017821"/>
            <a:ext cx="3042404" cy="3042404"/>
          </a:xfrm>
          <a:prstGeom prst="rect">
            <a:avLst/>
          </a:prstGeom>
        </p:spPr>
      </p:pic>
      <p:sp>
        <p:nvSpPr>
          <p:cNvPr id="9" name="Rectangle 8">
            <a:extLst>
              <a:ext uri="{FF2B5EF4-FFF2-40B4-BE49-F238E27FC236}">
                <a16:creationId xmlns:a16="http://schemas.microsoft.com/office/drawing/2014/main" id="{AB21953A-E561-D49B-56C6-3DD87DD4B783}"/>
              </a:ext>
            </a:extLst>
          </p:cNvPr>
          <p:cNvSpPr/>
          <p:nvPr/>
        </p:nvSpPr>
        <p:spPr>
          <a:xfrm>
            <a:off x="315311" y="309204"/>
            <a:ext cx="8336921" cy="637849"/>
          </a:xfrm>
          <a:prstGeom prst="rect">
            <a:avLst/>
          </a:prstGeom>
          <a:effectLst>
            <a:outerShdw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72000" rIns="144000" bIns="72000" rtlCol="0" anchor="ctr">
            <a:spAutoFit/>
          </a:bodyPr>
          <a:lstStyle/>
          <a:p>
            <a:r>
              <a:rPr lang="en-GB" sz="3200" b="1" spc="60" dirty="0">
                <a:latin typeface="Calibri" panose="020F0502020204030204" pitchFamily="34" charset="0"/>
                <a:ea typeface="Calibri" panose="020F0502020204030204" pitchFamily="34" charset="0"/>
                <a:cs typeface="Calibri" panose="020F0502020204030204" pitchFamily="34" charset="0"/>
              </a:rPr>
              <a:t>BUILDING UP INTERNATIONAL COOPERATION</a:t>
            </a:r>
            <a:endParaRPr lang="en-BE" sz="3200" b="1" spc="6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04203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27" presetClass="emph" presetSubtype="0" fill="remove" grpId="1" nodeType="withEffect">
                                  <p:stCondLst>
                                    <p:cond delay="250"/>
                                  </p:stCondLst>
                                  <p:childTnLst>
                                    <p:animClr clrSpc="rgb" dir="cw">
                                      <p:cBhvr override="childStyle">
                                        <p:cTn id="9" dur="250" autoRev="1" fill="remove"/>
                                        <p:tgtEl>
                                          <p:spTgt spid="9"/>
                                        </p:tgtEl>
                                        <p:attrNameLst>
                                          <p:attrName>style.color</p:attrName>
                                        </p:attrNameLst>
                                      </p:cBhvr>
                                      <p:to>
                                        <a:schemeClr val="accent2"/>
                                      </p:to>
                                    </p:animClr>
                                    <p:animClr clrSpc="rgb" dir="cw">
                                      <p:cBhvr>
                                        <p:cTn id="10" dur="250" autoRev="1" fill="remove"/>
                                        <p:tgtEl>
                                          <p:spTgt spid="9"/>
                                        </p:tgtEl>
                                        <p:attrNameLst>
                                          <p:attrName>fillcolor</p:attrName>
                                        </p:attrNameLst>
                                      </p:cBhvr>
                                      <p:to>
                                        <a:schemeClr val="accent2"/>
                                      </p:to>
                                    </p:animClr>
                                    <p:set>
                                      <p:cBhvr>
                                        <p:cTn id="11" dur="250" autoRev="1" fill="remove"/>
                                        <p:tgtEl>
                                          <p:spTgt spid="9"/>
                                        </p:tgtEl>
                                        <p:attrNameLst>
                                          <p:attrName>fill.type</p:attrName>
                                        </p:attrNameLst>
                                      </p:cBhvr>
                                      <p:to>
                                        <p:strVal val="solid"/>
                                      </p:to>
                                    </p:set>
                                    <p:set>
                                      <p:cBhvr>
                                        <p:cTn id="12" dur="250" autoRev="1" fill="remove"/>
                                        <p:tgtEl>
                                          <p:spTgt spid="9"/>
                                        </p:tgtEl>
                                        <p:attrNameLst>
                                          <p:attrName>fill.on</p:attrName>
                                        </p:attrNameLst>
                                      </p:cBhvr>
                                      <p:to>
                                        <p:strVal val="true"/>
                                      </p:to>
                                    </p:set>
                                  </p:childTnLst>
                                </p:cTn>
                              </p:par>
                              <p:par>
                                <p:cTn id="13" presetID="37" presetClass="entr" presetSubtype="0" fill="hold"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anim calcmode="lin" valueType="num">
                                      <p:cBhvr>
                                        <p:cTn id="16" dur="750" fill="hold"/>
                                        <p:tgtEl>
                                          <p:spTgt spid="4"/>
                                        </p:tgtEl>
                                        <p:attrNameLst>
                                          <p:attrName>ppt_x</p:attrName>
                                        </p:attrNameLst>
                                      </p:cBhvr>
                                      <p:tavLst>
                                        <p:tav tm="0">
                                          <p:val>
                                            <p:strVal val="#ppt_x"/>
                                          </p:val>
                                        </p:tav>
                                        <p:tav tm="100000">
                                          <p:val>
                                            <p:strVal val="#ppt_x"/>
                                          </p:val>
                                        </p:tav>
                                      </p:tavLst>
                                    </p:anim>
                                    <p:anim calcmode="lin" valueType="num">
                                      <p:cBhvr>
                                        <p:cTn id="17" dur="675" decel="100000" fill="hold"/>
                                        <p:tgtEl>
                                          <p:spTgt spid="4"/>
                                        </p:tgtEl>
                                        <p:attrNameLst>
                                          <p:attrName>ppt_y</p:attrName>
                                        </p:attrNameLst>
                                      </p:cBhvr>
                                      <p:tavLst>
                                        <p:tav tm="0">
                                          <p:val>
                                            <p:strVal val="#ppt_y+1"/>
                                          </p:val>
                                        </p:tav>
                                        <p:tav tm="100000">
                                          <p:val>
                                            <p:strVal val="#ppt_y-.03"/>
                                          </p:val>
                                        </p:tav>
                                      </p:tavLst>
                                    </p:anim>
                                    <p:anim calcmode="lin" valueType="num">
                                      <p:cBhvr>
                                        <p:cTn id="18"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100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childTnLst>
                          </p:cTn>
                        </p:par>
                        <p:par>
                          <p:cTn id="23" fill="hold">
                            <p:stCondLst>
                              <p:cond delay="3000"/>
                            </p:stCondLst>
                            <p:childTnLst>
                              <p:par>
                                <p:cTn id="24" presetID="22" presetClass="entr" presetSubtype="8" fill="hold" grpId="0" nodeType="afterEffect">
                                  <p:stCondLst>
                                    <p:cond delay="200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wipe(left)">
                                      <p:cBhvr>
                                        <p:cTn id="26" dur="500"/>
                                        <p:tgtEl>
                                          <p:spTgt spid="10">
                                            <p:txEl>
                                              <p:pRg st="2" end="2"/>
                                            </p:txEl>
                                          </p:spTgt>
                                        </p:tgtEl>
                                      </p:cBhvr>
                                    </p:animEffect>
                                  </p:childTnLst>
                                </p:cTn>
                              </p:par>
                            </p:childTnLst>
                          </p:cTn>
                        </p:par>
                        <p:par>
                          <p:cTn id="27" fill="hold">
                            <p:stCondLst>
                              <p:cond delay="5500"/>
                            </p:stCondLst>
                            <p:childTnLst>
                              <p:par>
                                <p:cTn id="28" presetID="22" presetClass="entr" presetSubtype="8" fill="hold" grpId="0" nodeType="afterEffect">
                                  <p:stCondLst>
                                    <p:cond delay="200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wipe(left)">
                                      <p:cBhvr>
                                        <p:cTn id="30" dur="500"/>
                                        <p:tgtEl>
                                          <p:spTgt spid="10">
                                            <p:txEl>
                                              <p:pRg st="4" end="4"/>
                                            </p:txEl>
                                          </p:spTgt>
                                        </p:tgtEl>
                                      </p:cBhvr>
                                    </p:animEffect>
                                  </p:childTnLst>
                                </p:cTn>
                              </p:par>
                            </p:childTnLst>
                          </p:cTn>
                        </p:par>
                        <p:par>
                          <p:cTn id="31" fill="hold">
                            <p:stCondLst>
                              <p:cond delay="8000"/>
                            </p:stCondLst>
                            <p:childTnLst>
                              <p:par>
                                <p:cTn id="32" presetID="22" presetClass="entr" presetSubtype="8" fill="hold" grpId="0" nodeType="afterEffect">
                                  <p:stCondLst>
                                    <p:cond delay="200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wipe(left)">
                                      <p:cBhvr>
                                        <p:cTn id="34"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dvAuto="2000"/>
      <p:bldP spid="9" grpId="0" animBg="1"/>
      <p:bldP spid="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2116</TotalTime>
  <Words>6001</Words>
  <Application>Microsoft Office PowerPoint</Application>
  <PresentationFormat>Widescreen</PresentationFormat>
  <Paragraphs>813</Paragraphs>
  <Slides>72</Slides>
  <Notes>72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Aptos</vt:lpstr>
      <vt:lpstr>Aptos Display</vt:lpstr>
      <vt:lpstr>Arial</vt:lpstr>
      <vt:lpstr>Calibri</vt:lpstr>
      <vt:lpstr>Open Sans</vt:lpstr>
      <vt:lpstr>Open Sans ExtraBold</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Leng</dc:creator>
  <cp:lastModifiedBy>Karoliny, E.</cp:lastModifiedBy>
  <cp:revision>143</cp:revision>
  <cp:lastPrinted>2025-05-22T12:56:49Z</cp:lastPrinted>
  <dcterms:created xsi:type="dcterms:W3CDTF">2024-10-16T08:23:20Z</dcterms:created>
  <dcterms:modified xsi:type="dcterms:W3CDTF">2025-05-28T14:39:50Z</dcterms:modified>
</cp:coreProperties>
</file>